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 id="263" r:id="rId8"/>
    <p:sldId id="262" r:id="rId9"/>
    <p:sldId id="264" r:id="rId10"/>
    <p:sldId id="265" r:id="rId11"/>
    <p:sldId id="266" r:id="rId12"/>
    <p:sldId id="269" r:id="rId13"/>
    <p:sldId id="267" r:id="rId14"/>
    <p:sldId id="268" r:id="rId15"/>
    <p:sldId id="271" r:id="rId16"/>
    <p:sldId id="270" r:id="rId17"/>
    <p:sldId id="274" r:id="rId18"/>
    <p:sldId id="272" r:id="rId19"/>
    <p:sldId id="273" r:id="rId20"/>
    <p:sldId id="275" r:id="rId21"/>
    <p:sldId id="277"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5452B1-EB5E-412B-8775-A585BE6607D3}" type="datetimeFigureOut">
              <a:rPr lang="ru-RU" smtClean="0"/>
              <a:pPr/>
              <a:t>14.09.2025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5452B1-EB5E-412B-8775-A585BE6607D3}" type="datetimeFigureOut">
              <a:rPr lang="ru-RU" smtClean="0"/>
              <a:pPr/>
              <a:t>14.09.2025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28B5E7-1BE4-4673-9803-B230EA5EE94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2976" y="714356"/>
            <a:ext cx="7315224" cy="2643205"/>
          </a:xfrm>
        </p:spPr>
        <p:txBody>
          <a:bodyPr>
            <a:normAutofit fontScale="90000"/>
          </a:bodyPr>
          <a:lstStyle/>
          <a:p>
            <a:r>
              <a:rPr lang="ru-RU" sz="5400" b="1" dirty="0" smtClean="0">
                <a:solidFill>
                  <a:srgbClr val="C00000"/>
                </a:solidFill>
                <a:effectLst>
                  <a:outerShdw blurRad="38100" dist="38100" dir="2700000" algn="tl">
                    <a:srgbClr val="000000">
                      <a:alpha val="43137"/>
                    </a:srgbClr>
                  </a:outerShdw>
                </a:effectLst>
                <a:latin typeface="Monotype Corsiva" pitchFamily="66" charset="0"/>
              </a:rPr>
              <a:t/>
            </a:r>
            <a:br>
              <a:rPr lang="ru-RU" sz="5400" b="1" dirty="0" smtClean="0">
                <a:solidFill>
                  <a:srgbClr val="C00000"/>
                </a:solidFill>
                <a:effectLst>
                  <a:outerShdw blurRad="38100" dist="38100" dir="2700000" algn="tl">
                    <a:srgbClr val="000000">
                      <a:alpha val="43137"/>
                    </a:srgbClr>
                  </a:outerShdw>
                </a:effectLst>
                <a:latin typeface="Monotype Corsiva" pitchFamily="66" charset="0"/>
              </a:rPr>
            </a:br>
            <a:r>
              <a:rPr lang="ru-RU" sz="5400" b="1" dirty="0">
                <a:solidFill>
                  <a:srgbClr val="C00000"/>
                </a:solidFill>
                <a:effectLst>
                  <a:outerShdw blurRad="38100" dist="38100" dir="2700000" algn="tl">
                    <a:srgbClr val="000000">
                      <a:alpha val="43137"/>
                    </a:srgbClr>
                  </a:outerShdw>
                </a:effectLst>
                <a:latin typeface="Monotype Corsiva" pitchFamily="66" charset="0"/>
              </a:rPr>
              <a:t>ОГЭ-2025</a:t>
            </a:r>
            <a:br>
              <a:rPr lang="ru-RU" sz="5400" b="1" dirty="0">
                <a:solidFill>
                  <a:srgbClr val="C00000"/>
                </a:solidFill>
                <a:effectLst>
                  <a:outerShdw blurRad="38100" dist="38100" dir="2700000" algn="tl">
                    <a:srgbClr val="000000">
                      <a:alpha val="43137"/>
                    </a:srgbClr>
                  </a:outerShdw>
                </a:effectLst>
                <a:latin typeface="Monotype Corsiva" pitchFamily="66" charset="0"/>
              </a:rPr>
            </a:br>
            <a:r>
              <a:rPr lang="ru-RU" sz="5400" b="1" dirty="0">
                <a:solidFill>
                  <a:srgbClr val="002060"/>
                </a:solidFill>
                <a:effectLst>
                  <a:outerShdw blurRad="38100" dist="38100" dir="2700000" algn="tl">
                    <a:srgbClr val="000000">
                      <a:alpha val="43137"/>
                    </a:srgbClr>
                  </a:outerShdw>
                </a:effectLst>
                <a:latin typeface="Monotype Corsiva" pitchFamily="66" charset="0"/>
              </a:rPr>
              <a:t>Как писать </a:t>
            </a:r>
            <a:br>
              <a:rPr lang="ru-RU" sz="5400" b="1" dirty="0">
                <a:solidFill>
                  <a:srgbClr val="002060"/>
                </a:solidFill>
                <a:effectLst>
                  <a:outerShdw blurRad="38100" dist="38100" dir="2700000" algn="tl">
                    <a:srgbClr val="000000">
                      <a:alpha val="43137"/>
                    </a:srgbClr>
                  </a:outerShdw>
                </a:effectLst>
                <a:latin typeface="Monotype Corsiva" pitchFamily="66" charset="0"/>
              </a:rPr>
            </a:br>
            <a:r>
              <a:rPr lang="ru-RU" sz="5400" b="1" dirty="0">
                <a:solidFill>
                  <a:srgbClr val="002060"/>
                </a:solidFill>
                <a:effectLst>
                  <a:outerShdw blurRad="38100" dist="38100" dir="2700000" algn="tl">
                    <a:srgbClr val="000000">
                      <a:alpha val="43137"/>
                    </a:srgbClr>
                  </a:outerShdw>
                </a:effectLst>
                <a:latin typeface="Monotype Corsiva" pitchFamily="66" charset="0"/>
              </a:rPr>
              <a:t>сжатое </a:t>
            </a:r>
            <a:r>
              <a:rPr lang="ru-RU" sz="5400" b="1" dirty="0" smtClean="0">
                <a:solidFill>
                  <a:srgbClr val="002060"/>
                </a:solidFill>
                <a:effectLst>
                  <a:outerShdw blurRad="38100" dist="38100" dir="2700000" algn="tl">
                    <a:srgbClr val="000000">
                      <a:alpha val="43137"/>
                    </a:srgbClr>
                  </a:outerShdw>
                </a:effectLst>
                <a:latin typeface="Monotype Corsiva" pitchFamily="66" charset="0"/>
              </a:rPr>
              <a:t>изложение</a:t>
            </a:r>
            <a:endParaRPr lang="ru-RU" sz="5400" b="1" dirty="0">
              <a:solidFill>
                <a:srgbClr val="002060"/>
              </a:solidFill>
              <a:effectLst>
                <a:outerShdw blurRad="38100" dist="38100" dir="2700000" algn="tl">
                  <a:srgbClr val="000000">
                    <a:alpha val="43137"/>
                  </a:srgbClr>
                </a:outerShdw>
              </a:effectLst>
              <a:latin typeface="Monotype Corsiva" pitchFamily="66" charset="0"/>
            </a:endParaRPr>
          </a:p>
        </p:txBody>
      </p:sp>
      <p:sp>
        <p:nvSpPr>
          <p:cNvPr id="3" name="Подзаголовок 2"/>
          <p:cNvSpPr>
            <a:spLocks noGrp="1"/>
          </p:cNvSpPr>
          <p:nvPr>
            <p:ph type="subTitle" idx="1"/>
          </p:nvPr>
        </p:nvSpPr>
        <p:spPr>
          <a:xfrm>
            <a:off x="2928926" y="4357694"/>
            <a:ext cx="5643602" cy="1214446"/>
          </a:xfrm>
        </p:spPr>
        <p:txBody>
          <a:bodyPr>
            <a:normAutofit/>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t>  </a:t>
            </a:r>
            <a:r>
              <a:rPr lang="ru-RU" dirty="0" smtClean="0">
                <a:solidFill>
                  <a:srgbClr val="C00000"/>
                </a:solidFill>
              </a:rPr>
              <a:t> </a:t>
            </a:r>
            <a:r>
              <a:rPr lang="ru-RU" b="1" dirty="0" smtClean="0">
                <a:solidFill>
                  <a:srgbClr val="C00000"/>
                </a:solidFill>
                <a:effectLst>
                  <a:outerShdw blurRad="38100" dist="38100" dir="2700000" algn="tl">
                    <a:srgbClr val="000000">
                      <a:alpha val="43137"/>
                    </a:srgbClr>
                  </a:outerShdw>
                </a:effectLst>
              </a:rPr>
              <a:t>В) Упрощение</a:t>
            </a:r>
            <a:endParaRPr lang="ru-RU" dirty="0"/>
          </a:p>
        </p:txBody>
      </p:sp>
      <p:sp>
        <p:nvSpPr>
          <p:cNvPr id="3" name="Содержимое 2"/>
          <p:cNvSpPr>
            <a:spLocks noGrp="1"/>
          </p:cNvSpPr>
          <p:nvPr>
            <p:ph idx="1"/>
          </p:nvPr>
        </p:nvSpPr>
        <p:spPr>
          <a:xfrm>
            <a:off x="457200" y="1000108"/>
            <a:ext cx="8472518" cy="5286412"/>
          </a:xfrm>
        </p:spPr>
        <p:txBody>
          <a:bodyPr>
            <a:normAutofit fontScale="85000" lnSpcReduction="20000"/>
          </a:bodyPr>
          <a:lstStyle/>
          <a:p>
            <a:r>
              <a:rPr lang="ru-RU" dirty="0" smtClean="0"/>
              <a:t>-соединение нескольких предложений в одно</a:t>
            </a:r>
            <a:br>
              <a:rPr lang="ru-RU" dirty="0" smtClean="0"/>
            </a:br>
            <a:r>
              <a:rPr lang="ru-RU" dirty="0" smtClean="0"/>
              <a:t>-замена предложения или его части указательным местоимением</a:t>
            </a:r>
            <a:br>
              <a:rPr lang="ru-RU" dirty="0" smtClean="0"/>
            </a:br>
            <a:r>
              <a:rPr lang="ru-RU" dirty="0" smtClean="0"/>
              <a:t>-замена фрагмента предложения синонимичным выражением</a:t>
            </a:r>
            <a:br>
              <a:rPr lang="ru-RU" dirty="0" smtClean="0"/>
            </a:br>
            <a:r>
              <a:rPr lang="ru-RU" dirty="0" smtClean="0"/>
              <a:t>-замена прямой речи косвенной</a:t>
            </a:r>
          </a:p>
          <a:p>
            <a:r>
              <a:rPr lang="ru-RU" b="1" dirty="0" smtClean="0">
                <a:solidFill>
                  <a:srgbClr val="C00000"/>
                </a:solidFill>
              </a:rPr>
              <a:t>Наприме</a:t>
            </a:r>
            <a:r>
              <a:rPr lang="ru-RU" dirty="0" smtClean="0"/>
              <a:t>р: </a:t>
            </a:r>
            <a:r>
              <a:rPr lang="ru-RU" b="1" dirty="0" smtClean="0"/>
              <a:t>«Призвание – это маленький росточек таланта, превратившийся в крепкое, могучее дерево на благодатной почве трудолюбия. Без трудолюбия, без самовоспитания этот маленький росток может засохнуть на корню»</a:t>
            </a:r>
            <a:r>
              <a:rPr lang="ru-RU" dirty="0" smtClean="0"/>
              <a:t>. </a:t>
            </a:r>
            <a:r>
              <a:rPr lang="ru-RU" b="1" dirty="0" smtClean="0">
                <a:solidFill>
                  <a:srgbClr val="C00000"/>
                </a:solidFill>
              </a:rPr>
              <a:t>Из двух предложений делаем одно</a:t>
            </a:r>
            <a:r>
              <a:rPr lang="ru-RU" dirty="0" smtClean="0"/>
              <a:t>:</a:t>
            </a:r>
            <a:r>
              <a:rPr lang="ru-RU" b="1" dirty="0" smtClean="0"/>
              <a:t> «Призвание – это маленький росточек таланта, который без трудолюбия может засохнуть»</a:t>
            </a:r>
            <a:r>
              <a:rPr lang="ru-RU" dirty="0" smtClean="0"/>
              <a:t>.</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fontScale="90000"/>
          </a:bodyPr>
          <a:lstStyle/>
          <a:p>
            <a:r>
              <a:rPr lang="ru-RU" b="1" dirty="0" smtClean="0"/>
              <a:t/>
            </a:r>
            <a:br>
              <a:rPr lang="ru-RU" b="1" dirty="0" smtClean="0"/>
            </a:br>
            <a:r>
              <a:rPr lang="ru-RU" b="1" dirty="0" smtClean="0">
                <a:solidFill>
                  <a:srgbClr val="C00000"/>
                </a:solidFill>
                <a:effectLst>
                  <a:outerShdw blurRad="38100" dist="38100" dir="2700000" algn="tl">
                    <a:srgbClr val="000000">
                      <a:alpha val="43137"/>
                    </a:srgbClr>
                  </a:outerShdw>
                </a:effectLst>
              </a:rPr>
              <a:t>3) ИК3:</a:t>
            </a:r>
            <a:r>
              <a:rPr lang="ru-RU" dirty="0" smtClean="0">
                <a:solidFill>
                  <a:srgbClr val="C00000"/>
                </a:solidFill>
                <a:effectLst>
                  <a:outerShdw blurRad="38100" dist="38100" dir="2700000" algn="tl">
                    <a:srgbClr val="000000">
                      <a:alpha val="43137"/>
                    </a:srgbClr>
                  </a:outerShdw>
                </a:effectLst>
              </a:rPr>
              <a:t/>
            </a:r>
            <a:br>
              <a:rPr lang="ru-RU" dirty="0" smtClean="0">
                <a:solidFill>
                  <a:srgbClr val="C00000"/>
                </a:solidFill>
                <a:effectLst>
                  <a:outerShdw blurRad="38100" dist="38100" dir="2700000" algn="tl">
                    <a:srgbClr val="000000">
                      <a:alpha val="43137"/>
                    </a:srgbClr>
                  </a:outerShdw>
                </a:effectLst>
              </a:rPr>
            </a:br>
            <a:endParaRPr lang="ru-RU" dirty="0">
              <a:solidFill>
                <a:srgbClr val="C0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142984"/>
            <a:ext cx="8329642" cy="4983179"/>
          </a:xfrm>
        </p:spPr>
        <p:txBody>
          <a:bodyPr>
            <a:normAutofit fontScale="92500" lnSpcReduction="10000"/>
          </a:bodyPr>
          <a:lstStyle/>
          <a:p>
            <a:r>
              <a:rPr lang="ru-RU" dirty="0" smtClean="0"/>
              <a:t>Необходимо </a:t>
            </a:r>
            <a:r>
              <a:rPr lang="ru-RU" b="1" dirty="0" smtClean="0"/>
              <a:t>правильно разделить </a:t>
            </a:r>
            <a:r>
              <a:rPr lang="ru-RU" dirty="0" smtClean="0"/>
              <a:t>текст изложения </a:t>
            </a:r>
            <a:r>
              <a:rPr lang="ru-RU" b="1" dirty="0" smtClean="0"/>
              <a:t>на абзацы </a:t>
            </a:r>
            <a:r>
              <a:rPr lang="ru-RU" dirty="0" smtClean="0"/>
              <a:t>и </a:t>
            </a:r>
            <a:r>
              <a:rPr lang="ru-RU" b="1" dirty="0" smtClean="0"/>
              <a:t>не менять </a:t>
            </a:r>
            <a:r>
              <a:rPr lang="ru-RU" dirty="0" smtClean="0"/>
              <a:t>предложения и </a:t>
            </a:r>
            <a:r>
              <a:rPr lang="ru-RU" b="1" dirty="0" smtClean="0"/>
              <a:t>абзацы местами</a:t>
            </a:r>
            <a:r>
              <a:rPr lang="ru-RU" dirty="0" smtClean="0"/>
              <a:t>, чтобы не разрушить композицию текста. Постарайтесь передать текст в том порядке, в котором вы его услышали. </a:t>
            </a:r>
            <a:r>
              <a:rPr lang="ru-RU" b="1" dirty="0" smtClean="0"/>
              <a:t>Не повторяйте одни и те же мысли</a:t>
            </a:r>
            <a:r>
              <a:rPr lang="ru-RU" dirty="0" smtClean="0"/>
              <a:t>( например, чтобы восполнить то, что пропустили) и </a:t>
            </a:r>
            <a:r>
              <a:rPr lang="ru-RU" b="1" dirty="0" smtClean="0"/>
              <a:t>не придумывайте новые предложения</a:t>
            </a:r>
            <a:r>
              <a:rPr lang="ru-RU" dirty="0" smtClean="0"/>
              <a:t>. Такое часто случается, когда при быстром конспектировании теряется смысл того или иного предложения</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642942"/>
          </a:xfrm>
        </p:spPr>
        <p:txBody>
          <a:bodyPr>
            <a:noAutofit/>
          </a:bodyPr>
          <a:lstStyle/>
          <a:p>
            <a:r>
              <a:rPr lang="ru-RU" sz="3200" b="1" dirty="0" smtClean="0">
                <a:solidFill>
                  <a:srgbClr val="C00000"/>
                </a:solidFill>
              </a:rPr>
              <a:t/>
            </a:r>
            <a:br>
              <a:rPr lang="ru-RU" sz="3200" b="1" dirty="0" smtClean="0">
                <a:solidFill>
                  <a:srgbClr val="C00000"/>
                </a:solidFill>
              </a:rPr>
            </a:br>
            <a:r>
              <a:rPr lang="ru-RU" sz="3600" b="1" dirty="0" smtClean="0">
                <a:solidFill>
                  <a:srgbClr val="C00000"/>
                </a:solidFill>
                <a:effectLst>
                  <a:outerShdw blurRad="38100" dist="38100" dir="2700000" algn="tl">
                    <a:srgbClr val="000000">
                      <a:alpha val="43137"/>
                    </a:srgbClr>
                  </a:outerShdw>
                </a:effectLst>
              </a:rPr>
              <a:t>Ход проведения изложения</a:t>
            </a:r>
            <a:r>
              <a:rPr lang="ru-RU" sz="3600" b="1" dirty="0" smtClean="0">
                <a:solidFill>
                  <a:srgbClr val="C00000"/>
                </a:solidFill>
              </a:rPr>
              <a:t>:</a:t>
            </a:r>
            <a:r>
              <a:rPr lang="ru-RU" sz="3600" dirty="0" smtClean="0">
                <a:solidFill>
                  <a:srgbClr val="C00000"/>
                </a:solidFill>
              </a:rPr>
              <a:t/>
            </a:r>
            <a:br>
              <a:rPr lang="ru-RU" sz="3600" dirty="0" smtClean="0">
                <a:solidFill>
                  <a:srgbClr val="C00000"/>
                </a:solidFill>
              </a:rPr>
            </a:br>
            <a:endParaRPr lang="ru-RU" sz="3200" dirty="0">
              <a:solidFill>
                <a:srgbClr val="C00000"/>
              </a:solidFill>
            </a:endParaRPr>
          </a:p>
        </p:txBody>
      </p:sp>
      <p:sp>
        <p:nvSpPr>
          <p:cNvPr id="3" name="Содержимое 2"/>
          <p:cNvSpPr>
            <a:spLocks noGrp="1"/>
          </p:cNvSpPr>
          <p:nvPr>
            <p:ph idx="1"/>
          </p:nvPr>
        </p:nvSpPr>
        <p:spPr>
          <a:xfrm>
            <a:off x="714348" y="1357298"/>
            <a:ext cx="8001056" cy="4811715"/>
          </a:xfrm>
        </p:spPr>
        <p:txBody>
          <a:bodyPr>
            <a:normAutofit/>
          </a:bodyPr>
          <a:lstStyle/>
          <a:p>
            <a:pPr lvl="0" algn="ctr" fontAlgn="base"/>
            <a:r>
              <a:rPr lang="ru-RU" sz="3600" b="1" dirty="0" smtClean="0">
                <a:solidFill>
                  <a:srgbClr val="C00000"/>
                </a:solidFill>
              </a:rPr>
              <a:t>Первое</a:t>
            </a:r>
            <a:r>
              <a:rPr lang="ru-RU" sz="3600" dirty="0" smtClean="0"/>
              <a:t> прослушивание </a:t>
            </a:r>
          </a:p>
          <a:p>
            <a:pPr lvl="0" algn="ctr" fontAlgn="base">
              <a:buNone/>
            </a:pPr>
            <a:r>
              <a:rPr lang="ru-RU" dirty="0" smtClean="0"/>
              <a:t>(примерно </a:t>
            </a:r>
            <a:r>
              <a:rPr lang="ru-RU" b="1" dirty="0" smtClean="0">
                <a:solidFill>
                  <a:srgbClr val="C00000"/>
                </a:solidFill>
              </a:rPr>
              <a:t>3 мин</a:t>
            </a:r>
            <a:r>
              <a:rPr lang="ru-RU" b="1" dirty="0" smtClean="0"/>
              <a:t>уты)</a:t>
            </a:r>
          </a:p>
          <a:p>
            <a:pPr lvl="0" algn="ctr" fontAlgn="base">
              <a:buNone/>
            </a:pPr>
            <a:r>
              <a:rPr lang="ru-RU" sz="3600" dirty="0" smtClean="0"/>
              <a:t>Работа </a:t>
            </a:r>
            <a:r>
              <a:rPr lang="ru-RU" sz="3600" b="1" dirty="0" smtClean="0"/>
              <a:t>с черновиками </a:t>
            </a:r>
            <a:r>
              <a:rPr lang="ru-RU" dirty="0" smtClean="0"/>
              <a:t>(</a:t>
            </a:r>
            <a:r>
              <a:rPr lang="ru-RU" b="1" dirty="0" smtClean="0">
                <a:solidFill>
                  <a:srgbClr val="C00000"/>
                </a:solidFill>
              </a:rPr>
              <a:t>3-5 мин</a:t>
            </a:r>
            <a:r>
              <a:rPr lang="ru-RU" b="1" dirty="0" smtClean="0"/>
              <a:t>ут</a:t>
            </a:r>
            <a:r>
              <a:rPr lang="ru-RU" dirty="0" smtClean="0"/>
              <a:t>)</a:t>
            </a:r>
            <a:endParaRPr lang="ru-RU" sz="3600" dirty="0" smtClean="0"/>
          </a:p>
          <a:p>
            <a:pPr lvl="0" algn="ctr" fontAlgn="base">
              <a:buNone/>
            </a:pPr>
            <a:endParaRPr lang="ru-RU" sz="3600" dirty="0" smtClean="0"/>
          </a:p>
          <a:p>
            <a:pPr lvl="0" algn="ctr" fontAlgn="base"/>
            <a:r>
              <a:rPr lang="ru-RU" sz="3600" b="1" dirty="0" smtClean="0">
                <a:solidFill>
                  <a:srgbClr val="C00000"/>
                </a:solidFill>
              </a:rPr>
              <a:t>Второе</a:t>
            </a:r>
            <a:r>
              <a:rPr lang="ru-RU" sz="3600" b="1" dirty="0" smtClean="0"/>
              <a:t> </a:t>
            </a:r>
            <a:r>
              <a:rPr lang="ru-RU" sz="3600" dirty="0" smtClean="0"/>
              <a:t>прослушивание</a:t>
            </a:r>
          </a:p>
          <a:p>
            <a:pPr lvl="0" algn="ctr" fontAlgn="base">
              <a:buNone/>
            </a:pPr>
            <a:endParaRPr lang="ru-RU" sz="3600" dirty="0" smtClean="0"/>
          </a:p>
          <a:p>
            <a:pPr lvl="0" algn="ctr" fontAlgn="base"/>
            <a:r>
              <a:rPr lang="ru-RU" sz="3600" b="1" dirty="0" smtClean="0">
                <a:solidFill>
                  <a:srgbClr val="C00000"/>
                </a:solidFill>
              </a:rPr>
              <a:t>Написание</a:t>
            </a:r>
            <a:r>
              <a:rPr lang="ru-RU" sz="3600" dirty="0" smtClean="0"/>
              <a:t> изложения</a:t>
            </a:r>
            <a:endParaRPr lang="ru-RU" sz="2800" dirty="0" smtClean="0"/>
          </a:p>
          <a:p>
            <a:endParaRPr lang="ru-RU"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rgbClr val="C00000"/>
                </a:solidFill>
                <a:effectLst>
                  <a:outerShdw blurRad="38100" dist="38100" dir="2700000" algn="tl">
                    <a:srgbClr val="000000">
                      <a:alpha val="43137"/>
                    </a:srgbClr>
                  </a:outerShdw>
                </a:effectLst>
              </a:rPr>
              <a:t>Рекомендуемый алгоритм написания изложения</a:t>
            </a:r>
            <a:endParaRPr lang="ru-RU" sz="2800" dirty="0">
              <a:solidFill>
                <a:srgbClr val="C0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pPr algn="ctr" fontAlgn="base">
              <a:buNone/>
            </a:pPr>
            <a:r>
              <a:rPr lang="ru-RU" b="1" dirty="0" smtClean="0"/>
              <a:t>Рекомендуемый </a:t>
            </a:r>
          </a:p>
          <a:p>
            <a:pPr algn="ctr" fontAlgn="base">
              <a:buNone/>
            </a:pPr>
            <a:r>
              <a:rPr lang="ru-RU" b="1" dirty="0" smtClean="0">
                <a:solidFill>
                  <a:srgbClr val="C00000"/>
                </a:solidFill>
              </a:rPr>
              <a:t>алгоритм написания </a:t>
            </a:r>
            <a:r>
              <a:rPr lang="ru-RU" dirty="0" smtClean="0"/>
              <a:t>изложения.</a:t>
            </a:r>
          </a:p>
          <a:p>
            <a:r>
              <a:rPr lang="ru-RU" dirty="0" smtClean="0"/>
              <a:t>1) Начинайте записывать во время первого прослушивания. Пишите не автоматически, а вслушивайтесь в смысл, старайтесь сразу выделять главное и первостепенное, следите за мыслью диктора.</a:t>
            </a:r>
            <a:br>
              <a:rPr lang="ru-RU" dirty="0" smtClean="0"/>
            </a:b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92500" lnSpcReduction="20000"/>
          </a:bodyPr>
          <a:lstStyle/>
          <a:p>
            <a:r>
              <a:rPr lang="ru-RU" b="1" dirty="0" smtClean="0">
                <a:solidFill>
                  <a:srgbClr val="C00000"/>
                </a:solidFill>
              </a:rPr>
              <a:t>2)</a:t>
            </a:r>
            <a:r>
              <a:rPr lang="ru-RU" dirty="0" smtClean="0"/>
              <a:t> </a:t>
            </a:r>
            <a:r>
              <a:rPr lang="ru-RU" b="1" dirty="0" smtClean="0"/>
              <a:t>Не стоит </a:t>
            </a:r>
            <a:r>
              <a:rPr lang="ru-RU" dirty="0" smtClean="0"/>
              <a:t>пытаться </a:t>
            </a:r>
            <a:r>
              <a:rPr lang="ru-RU" b="1" dirty="0" smtClean="0"/>
              <a:t>записать все подряд, делайте акцент на конкретных словах и </a:t>
            </a:r>
            <a:r>
              <a:rPr lang="ru-RU" dirty="0" smtClean="0"/>
              <a:t>идите по тексту вместе с диктором. Старайтесь не отставать. Для этого </a:t>
            </a:r>
            <a:r>
              <a:rPr lang="ru-RU" b="1" dirty="0" smtClean="0"/>
              <a:t>делайте пропуски</a:t>
            </a:r>
            <a:r>
              <a:rPr lang="ru-RU" dirty="0" smtClean="0"/>
              <a:t>, в которые поместятся пропущенные слова. То есть, если вы не успели записать три слова, то в вашем черновике должно быть место для этих слов.  Это не значит, что все три слова туда попадут, но место для них лучше оставить. При следующем прослушивании вы сможете понять, на каких словах и частях предложения необходимо сконцентрировать свое внимание.</a:t>
            </a:r>
            <a:br>
              <a:rPr lang="ru-RU" dirty="0" smtClean="0"/>
            </a:b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340369"/>
          </a:xfrm>
        </p:spPr>
        <p:txBody>
          <a:bodyPr/>
          <a:lstStyle/>
          <a:p>
            <a:r>
              <a:rPr lang="ru-RU" sz="3600" b="1" dirty="0" smtClean="0">
                <a:solidFill>
                  <a:srgbClr val="C00000"/>
                </a:solidFill>
              </a:rPr>
              <a:t>3)</a:t>
            </a:r>
            <a:r>
              <a:rPr lang="ru-RU" sz="3600" dirty="0" smtClean="0"/>
              <a:t> Что </a:t>
            </a:r>
            <a:r>
              <a:rPr lang="ru-RU" sz="3600" b="1" dirty="0" smtClean="0"/>
              <a:t>нужно записывать во время 1 прослушивания:</a:t>
            </a:r>
            <a:r>
              <a:rPr lang="ru-RU" sz="3600" dirty="0" smtClean="0"/>
              <a:t/>
            </a:r>
            <a:br>
              <a:rPr lang="ru-RU" sz="3600" dirty="0" smtClean="0"/>
            </a:br>
            <a:r>
              <a:rPr lang="ru-RU" sz="3600" dirty="0" smtClean="0"/>
              <a:t>-грамматическую основу (подлежащее и сказуемое предложения)</a:t>
            </a:r>
            <a:br>
              <a:rPr lang="ru-RU" sz="3600" dirty="0" smtClean="0"/>
            </a:br>
            <a:r>
              <a:rPr lang="ru-RU" sz="3600" dirty="0" smtClean="0"/>
              <a:t>-начало предложения с заглавной буквы</a:t>
            </a:r>
            <a:br>
              <a:rPr lang="ru-RU" sz="3600" dirty="0" smtClean="0"/>
            </a:br>
            <a:r>
              <a:rPr lang="ru-RU" sz="3600" dirty="0" smtClean="0"/>
              <a:t>-другие важные для понимания смысла предложения слова</a:t>
            </a:r>
            <a:r>
              <a:rPr lang="ru-RU" dirty="0" smtClean="0"/>
              <a:t/>
            </a:r>
            <a:br>
              <a:rPr lang="ru-RU" dirty="0" smtClean="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lstStyle/>
          <a:p>
            <a:pPr algn="ctr"/>
            <a:r>
              <a:rPr lang="ru-RU" sz="3600" b="1" dirty="0" smtClean="0"/>
              <a:t>Что НЕ нужно записывать:</a:t>
            </a:r>
            <a:r>
              <a:rPr lang="ru-RU" sz="3600" dirty="0" smtClean="0"/>
              <a:t/>
            </a:r>
            <a:br>
              <a:rPr lang="ru-RU" sz="3600" dirty="0" smtClean="0"/>
            </a:br>
            <a:r>
              <a:rPr lang="ru-RU" sz="4000" dirty="0" smtClean="0"/>
              <a:t>-вводные слова</a:t>
            </a:r>
            <a:br>
              <a:rPr lang="ru-RU" sz="4000" dirty="0" smtClean="0"/>
            </a:br>
            <a:r>
              <a:rPr lang="ru-RU" sz="4000" dirty="0" smtClean="0"/>
              <a:t>-длинные причастные и деепричастные обороты</a:t>
            </a:r>
            <a:br>
              <a:rPr lang="ru-RU" sz="4000" dirty="0" smtClean="0"/>
            </a:br>
            <a:r>
              <a:rPr lang="ru-RU" sz="4000" dirty="0" smtClean="0"/>
              <a:t>-синонимы</a:t>
            </a:r>
            <a:br>
              <a:rPr lang="ru-RU" sz="4000" dirty="0" smtClean="0"/>
            </a:br>
            <a:r>
              <a:rPr lang="ru-RU" sz="4000" dirty="0" smtClean="0"/>
              <a:t>-повторы</a:t>
            </a:r>
            <a:r>
              <a:rPr lang="ru-RU" sz="3600" dirty="0" smtClean="0"/>
              <a:t/>
            </a:r>
            <a:br>
              <a:rPr lang="ru-RU" sz="3600"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lstStyle/>
          <a:p>
            <a:r>
              <a:rPr lang="ru-RU" sz="4000" b="1" i="1" dirty="0" smtClean="0"/>
              <a:t>4</a:t>
            </a:r>
            <a:r>
              <a:rPr lang="ru-RU" sz="4000" i="1" dirty="0" smtClean="0"/>
              <a:t>)</a:t>
            </a:r>
            <a:r>
              <a:rPr lang="ru-RU" sz="4000" dirty="0" smtClean="0"/>
              <a:t> Выделяйте </a:t>
            </a:r>
            <a:r>
              <a:rPr lang="ru-RU" sz="4000" b="1" dirty="0" smtClean="0"/>
              <a:t>границы предложений</a:t>
            </a:r>
            <a:r>
              <a:rPr lang="ru-RU" sz="4000" dirty="0" smtClean="0"/>
              <a:t>. В идеале писать </a:t>
            </a:r>
            <a:r>
              <a:rPr lang="ru-RU" sz="4000" b="1" dirty="0" smtClean="0"/>
              <a:t>первое слово предложения с большой буквы. </a:t>
            </a:r>
            <a:r>
              <a:rPr lang="ru-RU" sz="4000" dirty="0" smtClean="0"/>
              <a:t>Это необходимо, чтобы два предложения вашего конспекта не превратились в одно с совершенно иным смыслом</a:t>
            </a:r>
            <a:r>
              <a:rPr lang="ru-RU" dirty="0" smtClean="0"/>
              <a:t>.</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401080" cy="5786478"/>
          </a:xfrm>
        </p:spPr>
        <p:txBody>
          <a:bodyPr>
            <a:normAutofit fontScale="77500" lnSpcReduction="20000"/>
          </a:bodyPr>
          <a:lstStyle/>
          <a:p>
            <a:r>
              <a:rPr lang="ru-RU" sz="3800" b="1" dirty="0" smtClean="0">
                <a:solidFill>
                  <a:srgbClr val="C00000"/>
                </a:solidFill>
              </a:rPr>
              <a:t>5</a:t>
            </a:r>
            <a:r>
              <a:rPr lang="ru-RU" sz="4200" b="1" dirty="0" smtClean="0">
                <a:solidFill>
                  <a:srgbClr val="C00000"/>
                </a:solidFill>
              </a:rPr>
              <a:t>)</a:t>
            </a:r>
            <a:r>
              <a:rPr lang="ru-RU" sz="3300" dirty="0" smtClean="0"/>
              <a:t> Обязательно </a:t>
            </a:r>
            <a:r>
              <a:rPr lang="ru-RU" sz="3300" b="1" dirty="0" smtClean="0"/>
              <a:t>используйте сокращения</a:t>
            </a:r>
            <a:r>
              <a:rPr lang="ru-RU" sz="3300" dirty="0" smtClean="0"/>
              <a:t>, но использовать их нужно </a:t>
            </a:r>
            <a:r>
              <a:rPr lang="ru-RU" sz="3300" b="1" dirty="0" smtClean="0"/>
              <a:t>правильно</a:t>
            </a:r>
            <a:r>
              <a:rPr lang="ru-RU" sz="3300" dirty="0" smtClean="0"/>
              <a:t>.</a:t>
            </a:r>
            <a:r>
              <a:rPr lang="en-US" sz="3300" dirty="0" smtClean="0"/>
              <a:t> </a:t>
            </a:r>
            <a:r>
              <a:rPr lang="ru-RU" sz="3300" dirty="0" smtClean="0"/>
              <a:t>Например, если вы сократите словосочетание «осенний листопад» вот так: «о.л.» вы ничего не сможете потом понять. Правильно сокращение заключается в том, чтобы захватить корень слова и его окончание.</a:t>
            </a:r>
            <a:br>
              <a:rPr lang="ru-RU" sz="3300" dirty="0" smtClean="0"/>
            </a:br>
            <a:r>
              <a:rPr lang="ru-RU" sz="3300" dirty="0" smtClean="0"/>
              <a:t/>
            </a:r>
            <a:br>
              <a:rPr lang="ru-RU" sz="3300" dirty="0" smtClean="0"/>
            </a:br>
            <a:r>
              <a:rPr lang="ru-RU" sz="3300" dirty="0" smtClean="0"/>
              <a:t>Правильное сокращение: «целеустремленный» = «</a:t>
            </a:r>
            <a:r>
              <a:rPr lang="ru-RU" sz="3300" dirty="0" err="1" smtClean="0"/>
              <a:t>целеустр-ный</a:t>
            </a:r>
            <a:r>
              <a:rPr lang="ru-RU" sz="3300" dirty="0" smtClean="0"/>
              <a:t>»</a:t>
            </a:r>
            <a:br>
              <a:rPr lang="ru-RU" sz="3300" dirty="0" smtClean="0"/>
            </a:br>
            <a:r>
              <a:rPr lang="ru-RU" sz="3300" dirty="0" smtClean="0"/>
              <a:t>Неправильное сокращение: «цел.» - такое слово можно истолковать как угодно.</a:t>
            </a:r>
            <a:br>
              <a:rPr lang="ru-RU" sz="3300" dirty="0" smtClean="0"/>
            </a:br>
            <a:r>
              <a:rPr lang="ru-RU" sz="3300" dirty="0" smtClean="0"/>
              <a:t> Обязательно потренируйтесь в  своем умении сокращать слова.</a:t>
            </a:r>
            <a:r>
              <a:rPr lang="ru-RU" dirty="0" smtClean="0"/>
              <a:t/>
            </a:r>
            <a:br>
              <a:rPr lang="ru-RU" dirty="0" smtClean="0"/>
            </a:br>
            <a:r>
              <a:rPr lang="ru-RU" dirty="0" smtClean="0"/>
              <a:t/>
            </a:r>
            <a:br>
              <a:rPr lang="ru-RU" dirty="0" smtClean="0"/>
            </a:br>
            <a:r>
              <a:rPr lang="ru-RU" dirty="0" smtClean="0"/>
              <a:t>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6000792"/>
          </a:xfrm>
        </p:spPr>
        <p:txBody>
          <a:bodyPr>
            <a:normAutofit fontScale="92500" lnSpcReduction="10000"/>
          </a:bodyPr>
          <a:lstStyle/>
          <a:p>
            <a:r>
              <a:rPr lang="ru-RU" sz="3900" b="1" dirty="0" smtClean="0">
                <a:solidFill>
                  <a:srgbClr val="C00000"/>
                </a:solidFill>
              </a:rPr>
              <a:t>6)</a:t>
            </a:r>
            <a:r>
              <a:rPr lang="ru-RU" sz="3900" dirty="0" smtClean="0">
                <a:solidFill>
                  <a:srgbClr val="C00000"/>
                </a:solidFill>
              </a:rPr>
              <a:t> </a:t>
            </a:r>
            <a:r>
              <a:rPr lang="ru-RU" dirty="0" smtClean="0"/>
              <a:t>После первого прослушивания </a:t>
            </a:r>
            <a:r>
              <a:rPr lang="ru-RU" b="1" dirty="0" smtClean="0"/>
              <a:t>у вас будет 3-5 минут(</a:t>
            </a:r>
            <a:r>
              <a:rPr lang="ru-RU" b="1" dirty="0" err="1" smtClean="0"/>
              <a:t>ы</a:t>
            </a:r>
            <a:r>
              <a:rPr lang="ru-RU" b="1" dirty="0" smtClean="0"/>
              <a:t>) для работы с черновиком</a:t>
            </a:r>
            <a:r>
              <a:rPr lang="ru-RU" dirty="0" smtClean="0"/>
              <a:t>. В это время важно дописать сокращения и, если позволит память, вписать слова, которые вы сможете вспомнить. Здесь надо быть очень осторожными, пишите только то, в чем уверены. Можете пометить в своем черновике галочками те места, в которых принципиально важно восстановить слова: там, где вы вообще не можете вспомнить слово, а оно важно для понимания предложения. Также это могут быть названия чего-либо, имена или термины.</a:t>
            </a:r>
            <a:br>
              <a:rPr lang="ru-RU" dirty="0" smtClean="0"/>
            </a:br>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500042"/>
            <a:ext cx="8229600" cy="1214446"/>
          </a:xfrm>
        </p:spPr>
        <p:txBody>
          <a:bodyPr>
            <a:normAutofit/>
          </a:bodyPr>
          <a:lstStyle/>
          <a:p>
            <a:r>
              <a:rPr lang="ru-RU" b="1" dirty="0" smtClean="0">
                <a:solidFill>
                  <a:srgbClr val="C00000"/>
                </a:solidFill>
                <a:effectLst>
                  <a:outerShdw blurRad="38100" dist="38100" dir="2700000" algn="tl">
                    <a:srgbClr val="000000">
                      <a:alpha val="43137"/>
                    </a:srgbClr>
                  </a:outerShdw>
                </a:effectLst>
              </a:rPr>
              <a:t>Сжатое изложение</a:t>
            </a:r>
            <a:endParaRPr lang="ru-RU" dirty="0">
              <a:solidFill>
                <a:srgbClr val="C00000"/>
              </a:solidFill>
              <a:effectLst>
                <a:outerShdw blurRad="38100" dist="38100" dir="2700000" algn="tl">
                  <a:srgbClr val="000000">
                    <a:alpha val="43137"/>
                  </a:srgbClr>
                </a:outerShdw>
              </a:effectLst>
            </a:endParaRPr>
          </a:p>
        </p:txBody>
      </p:sp>
      <p:sp>
        <p:nvSpPr>
          <p:cNvPr id="6" name="Содержимое 5"/>
          <p:cNvSpPr>
            <a:spLocks noGrp="1"/>
          </p:cNvSpPr>
          <p:nvPr>
            <p:ph idx="1"/>
          </p:nvPr>
        </p:nvSpPr>
        <p:spPr>
          <a:xfrm>
            <a:off x="457200" y="1643050"/>
            <a:ext cx="8229600" cy="4483113"/>
          </a:xfrm>
        </p:spPr>
        <p:txBody>
          <a:bodyPr/>
          <a:lstStyle/>
          <a:p>
            <a:pPr>
              <a:buNone/>
            </a:pPr>
            <a:r>
              <a:rPr lang="ru-RU" dirty="0" smtClean="0"/>
              <a:t>   </a:t>
            </a:r>
            <a:r>
              <a:rPr lang="ru-RU" b="1" dirty="0" smtClean="0"/>
              <a:t>-</a:t>
            </a:r>
            <a:r>
              <a:rPr lang="ru-RU" dirty="0" smtClean="0"/>
              <a:t> это </a:t>
            </a:r>
            <a:r>
              <a:rPr lang="ru-RU" b="1" dirty="0" smtClean="0"/>
              <a:t>письменный пересказ </a:t>
            </a:r>
            <a:r>
              <a:rPr lang="ru-RU" dirty="0" smtClean="0"/>
              <a:t>текста </a:t>
            </a:r>
            <a:r>
              <a:rPr lang="ru-RU" b="1" dirty="0" smtClean="0"/>
              <a:t>с</a:t>
            </a:r>
            <a:r>
              <a:rPr lang="ru-RU" dirty="0" smtClean="0"/>
              <a:t> </a:t>
            </a:r>
            <a:r>
              <a:rPr lang="ru-RU" b="1" dirty="0" smtClean="0"/>
              <a:t>использованием приемов сжатия </a:t>
            </a:r>
            <a:r>
              <a:rPr lang="ru-RU" dirty="0" smtClean="0"/>
              <a:t>текста.</a:t>
            </a:r>
            <a:br>
              <a:rPr lang="ru-RU" dirty="0" smtClean="0"/>
            </a:br>
            <a:r>
              <a:rPr lang="ru-RU" dirty="0" smtClean="0"/>
              <a:t>Для того чтобы написать изложение и получить при этом максимальный балл, </a:t>
            </a:r>
            <a:r>
              <a:rPr lang="ru-RU" b="1" dirty="0" smtClean="0"/>
              <a:t>необходимо</a:t>
            </a:r>
            <a:r>
              <a:rPr lang="ru-RU" dirty="0" smtClean="0"/>
              <a:t> для начала </a:t>
            </a:r>
            <a:r>
              <a:rPr lang="ru-RU" b="1" dirty="0" smtClean="0"/>
              <a:t>изучить критерии оценивания сжатого изложения.</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lnSpcReduction="10000"/>
          </a:bodyPr>
          <a:lstStyle/>
          <a:p>
            <a:r>
              <a:rPr lang="ru-RU" sz="3600" b="1" dirty="0" smtClean="0">
                <a:solidFill>
                  <a:srgbClr val="C00000"/>
                </a:solidFill>
              </a:rPr>
              <a:t>7) </a:t>
            </a:r>
            <a:r>
              <a:rPr lang="ru-RU" b="1" dirty="0" smtClean="0"/>
              <a:t>Во время второго прослушивания</a:t>
            </a:r>
            <a:r>
              <a:rPr lang="ru-RU" dirty="0" smtClean="0"/>
              <a:t>  запишите на места пропусков важные слова. В этот раз тоже можно использовать рациональные сокращения. Во </a:t>
            </a:r>
            <a:r>
              <a:rPr lang="ru-RU" b="1" dirty="0" smtClean="0"/>
              <a:t>время второго прослушивания </a:t>
            </a:r>
            <a:r>
              <a:rPr lang="ru-RU" dirty="0" smtClean="0"/>
              <a:t>также не нужно писать несущественную информацию, вводные конструкции и кучу лексических повторов. Не забывайте, изложение должно быть сжатым.</a:t>
            </a:r>
            <a:br>
              <a:rPr lang="ru-RU" dirty="0" smtClean="0"/>
            </a:b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472518" cy="5340369"/>
          </a:xfrm>
        </p:spPr>
        <p:txBody>
          <a:bodyPr>
            <a:normAutofit fontScale="92500" lnSpcReduction="10000"/>
          </a:bodyPr>
          <a:lstStyle/>
          <a:p>
            <a:r>
              <a:rPr lang="ru-RU" sz="3500" b="1" dirty="0" smtClean="0"/>
              <a:t>8)</a:t>
            </a:r>
            <a:r>
              <a:rPr lang="ru-RU" sz="3500" dirty="0" smtClean="0"/>
              <a:t> </a:t>
            </a:r>
            <a:r>
              <a:rPr lang="ru-RU" sz="3500" b="1" dirty="0" smtClean="0"/>
              <a:t>Еще раз </a:t>
            </a:r>
            <a:r>
              <a:rPr lang="ru-RU" sz="3500" dirty="0" smtClean="0"/>
              <a:t>восстановите все сокращения и </a:t>
            </a:r>
            <a:r>
              <a:rPr lang="ru-RU" sz="3500" b="1" dirty="0" smtClean="0"/>
              <a:t>прочитайте внимательно </a:t>
            </a:r>
            <a:r>
              <a:rPr lang="ru-RU" sz="3500" dirty="0" smtClean="0"/>
              <a:t>получившийся текст. Наверняка вы найдете, что можно сократить, упростить или сжать, но не переусердствуйте, так как объем изложения должен быть </a:t>
            </a:r>
            <a:r>
              <a:rPr lang="ru-RU" sz="3500" b="1" dirty="0" smtClean="0"/>
              <a:t>не менее 70 слов.</a:t>
            </a:r>
            <a:r>
              <a:rPr lang="en-US" sz="3500" b="1" dirty="0" smtClean="0"/>
              <a:t> </a:t>
            </a:r>
            <a:endParaRPr lang="ru-RU" sz="3500" dirty="0" smtClean="0"/>
          </a:p>
          <a:p>
            <a:r>
              <a:rPr lang="ru-RU" sz="3500" dirty="0" smtClean="0"/>
              <a:t>9) Проверьте черновик на наличие орфографических ошибок! Не забывайте, вы можете пользоваться орфографическим словарем!</a:t>
            </a:r>
            <a:r>
              <a:rPr lang="ru-RU" dirty="0" smtClean="0"/>
              <a:t/>
            </a:r>
            <a:br>
              <a:rPr lang="ru-RU" dirty="0" smtClean="0"/>
            </a:b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a:bodyPr>
          <a:lstStyle/>
          <a:p>
            <a:pPr algn="ctr" fontAlgn="base"/>
            <a:r>
              <a:rPr lang="ru-RU" sz="4000" b="1" dirty="0" smtClean="0">
                <a:solidFill>
                  <a:srgbClr val="C00000"/>
                </a:solidFill>
              </a:rPr>
              <a:t>9) </a:t>
            </a:r>
            <a:r>
              <a:rPr lang="ru-RU" b="1" dirty="0" smtClean="0"/>
              <a:t>Перепишите изложение</a:t>
            </a:r>
            <a:r>
              <a:rPr lang="ru-RU" dirty="0" smtClean="0"/>
              <a:t>, создав при этом полноценный текст, </a:t>
            </a:r>
            <a:r>
              <a:rPr lang="ru-RU" b="1" dirty="0" smtClean="0"/>
              <a:t>проверьте его на ошибки </a:t>
            </a:r>
            <a:r>
              <a:rPr lang="ru-RU" dirty="0" smtClean="0"/>
              <a:t>и можете смело переписывать его в чистовик, </a:t>
            </a:r>
            <a:r>
              <a:rPr lang="ru-RU" b="1" dirty="0" smtClean="0"/>
              <a:t>не забывая об абзацном членении</a:t>
            </a:r>
            <a:r>
              <a:rPr lang="ru-RU" dirty="0" smtClean="0"/>
              <a:t>.</a:t>
            </a:r>
            <a:br>
              <a:rPr lang="ru-RU" dirty="0" smtClean="0"/>
            </a:br>
            <a:endParaRPr lang="ru-RU" dirty="0" smtClean="0"/>
          </a:p>
          <a:p>
            <a:pPr algn="ctr" fontAlgn="base">
              <a:buNone/>
            </a:pPr>
            <a:r>
              <a:rPr lang="ru-RU" sz="3600" b="1" dirty="0" smtClean="0"/>
              <a:t>Обязательно потренируйтесь!</a:t>
            </a:r>
          </a:p>
          <a:p>
            <a:pPr algn="ctr" fontAlgn="base">
              <a:buNone/>
            </a:pPr>
            <a:endParaRPr lang="ru-RU" sz="2400" b="1" dirty="0" smtClean="0"/>
          </a:p>
          <a:p>
            <a:pPr algn="ctr" fontAlgn="base">
              <a:buNone/>
            </a:pPr>
            <a:r>
              <a:rPr lang="ru-RU" sz="2400" b="1" dirty="0" smtClean="0"/>
              <a:t>Источник информации: образовательные</a:t>
            </a:r>
          </a:p>
          <a:p>
            <a:pPr algn="ctr" fontAlgn="base">
              <a:buNone/>
            </a:pPr>
            <a:r>
              <a:rPr lang="ru-RU" sz="2400" b="1" dirty="0" smtClean="0"/>
              <a:t>интернет-ресурсы</a:t>
            </a:r>
          </a:p>
          <a:p>
            <a:pPr fontAlgn="base"/>
            <a:endParaRPr lang="ru-RU"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500042"/>
            <a:ext cx="8229600" cy="917596"/>
          </a:xfrm>
        </p:spPr>
        <p:txBody>
          <a:bodyPr>
            <a:normAutofit fontScale="90000"/>
          </a:bodyPr>
          <a:lstStyle/>
          <a:p>
            <a:r>
              <a:rPr lang="ru-RU" sz="3600" b="1" dirty="0" smtClean="0"/>
              <a:t/>
            </a:r>
            <a:br>
              <a:rPr lang="ru-RU" sz="3600" b="1" dirty="0" smtClean="0"/>
            </a:br>
            <a:r>
              <a:rPr lang="ru-RU" sz="3600" b="1" dirty="0" smtClean="0"/>
              <a:t>Критерии оценивания сжатого изложения</a:t>
            </a:r>
            <a:r>
              <a:rPr lang="ru-RU" dirty="0" smtClean="0"/>
              <a:t/>
            </a:r>
            <a:br>
              <a:rPr lang="ru-RU" dirty="0" smtClean="0"/>
            </a:br>
            <a:endParaRPr lang="ru-RU" dirty="0"/>
          </a:p>
        </p:txBody>
      </p:sp>
      <p:sp>
        <p:nvSpPr>
          <p:cNvPr id="4" name="Содержимое 3"/>
          <p:cNvSpPr>
            <a:spLocks noGrp="1"/>
          </p:cNvSpPr>
          <p:nvPr>
            <p:ph idx="1"/>
          </p:nvPr>
        </p:nvSpPr>
        <p:spPr/>
        <p:txBody>
          <a:bodyPr>
            <a:normAutofit fontScale="85000" lnSpcReduction="10000"/>
          </a:bodyPr>
          <a:lstStyle/>
          <a:p>
            <a:r>
              <a:rPr lang="ru-RU" sz="3300" b="1" dirty="0" smtClean="0">
                <a:solidFill>
                  <a:srgbClr val="C00000"/>
                </a:solidFill>
              </a:rPr>
              <a:t>ИК1.</a:t>
            </a:r>
            <a:r>
              <a:rPr lang="ru-RU" sz="3300" dirty="0" smtClean="0">
                <a:solidFill>
                  <a:srgbClr val="C00000"/>
                </a:solidFill>
              </a:rPr>
              <a:t>  </a:t>
            </a:r>
            <a:r>
              <a:rPr lang="ru-RU" sz="3300" b="1" dirty="0" smtClean="0">
                <a:solidFill>
                  <a:srgbClr val="C00000"/>
                </a:solidFill>
              </a:rPr>
              <a:t>Содержание изложения</a:t>
            </a:r>
            <a:endParaRPr lang="ru-RU" sz="3300" dirty="0" smtClean="0">
              <a:solidFill>
                <a:srgbClr val="C00000"/>
              </a:solidFill>
            </a:endParaRPr>
          </a:p>
          <a:p>
            <a:r>
              <a:rPr lang="ru-RU" dirty="0" smtClean="0"/>
              <a:t>    Экзаменуемый точно </a:t>
            </a:r>
            <a:r>
              <a:rPr lang="ru-RU" b="1" dirty="0" smtClean="0"/>
              <a:t>передал</a:t>
            </a:r>
            <a:r>
              <a:rPr lang="ru-RU" dirty="0" smtClean="0"/>
              <a:t> основное </a:t>
            </a:r>
            <a:r>
              <a:rPr lang="ru-RU" b="1" dirty="0" smtClean="0"/>
              <a:t>содержание</a:t>
            </a:r>
            <a:r>
              <a:rPr lang="ru-RU" dirty="0" smtClean="0"/>
              <a:t> прослушанного текста, </a:t>
            </a:r>
            <a:r>
              <a:rPr lang="ru-RU" b="1" dirty="0" smtClean="0"/>
              <a:t>отразив все важные</a:t>
            </a:r>
            <a:r>
              <a:rPr lang="ru-RU" dirty="0" smtClean="0"/>
              <a:t> для его восприятия </a:t>
            </a:r>
            <a:r>
              <a:rPr lang="ru-RU" b="1" dirty="0" err="1" smtClean="0"/>
              <a:t>микротемы</a:t>
            </a:r>
            <a:r>
              <a:rPr lang="ru-RU" dirty="0" smtClean="0"/>
              <a:t>. – </a:t>
            </a:r>
            <a:r>
              <a:rPr lang="ru-RU" b="1" dirty="0" smtClean="0">
                <a:solidFill>
                  <a:srgbClr val="C00000"/>
                </a:solidFill>
              </a:rPr>
              <a:t>2.</a:t>
            </a:r>
          </a:p>
          <a:p>
            <a:pPr fontAlgn="base"/>
            <a:r>
              <a:rPr lang="ru-RU" dirty="0" smtClean="0"/>
              <a:t>     Экзаменуемый передал основное содержание прослушанного текста,</a:t>
            </a:r>
          </a:p>
          <a:p>
            <a:pPr fontAlgn="base"/>
            <a:r>
              <a:rPr lang="ru-RU" dirty="0" smtClean="0"/>
              <a:t>Но </a:t>
            </a:r>
            <a:r>
              <a:rPr lang="ru-RU" b="1" dirty="0" smtClean="0"/>
              <a:t>упустил или добавил 1 </a:t>
            </a:r>
            <a:r>
              <a:rPr lang="ru-RU" dirty="0" err="1" smtClean="0"/>
              <a:t>микротему</a:t>
            </a:r>
            <a:r>
              <a:rPr lang="ru-RU" dirty="0" smtClean="0"/>
              <a:t>. – </a:t>
            </a:r>
            <a:r>
              <a:rPr lang="ru-RU" b="1" dirty="0" smtClean="0">
                <a:solidFill>
                  <a:srgbClr val="C00000"/>
                </a:solidFill>
              </a:rPr>
              <a:t>1</a:t>
            </a:r>
            <a:r>
              <a:rPr lang="ru-RU" dirty="0" smtClean="0">
                <a:solidFill>
                  <a:srgbClr val="C00000"/>
                </a:solidFill>
              </a:rPr>
              <a:t>.</a:t>
            </a:r>
          </a:p>
          <a:p>
            <a:pPr fontAlgn="base"/>
            <a:r>
              <a:rPr lang="ru-RU" dirty="0" smtClean="0"/>
              <a:t>     Экзаменуемый передал основное содержание прослушанного текста,</a:t>
            </a:r>
          </a:p>
          <a:p>
            <a:pPr fontAlgn="base"/>
            <a:r>
              <a:rPr lang="ru-RU" dirty="0" smtClean="0"/>
              <a:t>Но </a:t>
            </a:r>
            <a:r>
              <a:rPr lang="ru-RU" b="1" dirty="0" smtClean="0"/>
              <a:t>упустил или добавил более 1 </a:t>
            </a:r>
            <a:r>
              <a:rPr lang="ru-RU" dirty="0" err="1" smtClean="0"/>
              <a:t>микротемы</a:t>
            </a:r>
            <a:r>
              <a:rPr lang="ru-RU" dirty="0" smtClean="0"/>
              <a:t>. – </a:t>
            </a:r>
            <a:r>
              <a:rPr lang="ru-RU" b="1" dirty="0" smtClean="0">
                <a:solidFill>
                  <a:srgbClr val="C00000"/>
                </a:solidFill>
              </a:rPr>
              <a:t>0</a:t>
            </a:r>
            <a:r>
              <a:rPr lang="ru-RU" dirty="0" smtClean="0"/>
              <a:t>.</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714356"/>
            <a:ext cx="8229600" cy="703282"/>
          </a:xfrm>
        </p:spPr>
        <p:txBody>
          <a:bodyPr>
            <a:noAutofit/>
          </a:bodyPr>
          <a:lstStyle/>
          <a:p>
            <a:r>
              <a:rPr lang="ru-RU" sz="2800" b="1" dirty="0" smtClean="0">
                <a:solidFill>
                  <a:srgbClr val="C00000"/>
                </a:solidFill>
              </a:rPr>
              <a:t>ИК2.</a:t>
            </a:r>
            <a:r>
              <a:rPr lang="ru-RU" sz="2800" dirty="0" smtClean="0">
                <a:solidFill>
                  <a:srgbClr val="C00000"/>
                </a:solidFill>
              </a:rPr>
              <a:t>  </a:t>
            </a:r>
            <a:r>
              <a:rPr lang="ru-RU" sz="2800" b="1" dirty="0" smtClean="0">
                <a:solidFill>
                  <a:srgbClr val="C00000"/>
                </a:solidFill>
              </a:rPr>
              <a:t>Сжатие исходного текста</a:t>
            </a:r>
            <a:r>
              <a:rPr lang="ru-RU" sz="2800" dirty="0" smtClean="0">
                <a:solidFill>
                  <a:srgbClr val="C00000"/>
                </a:solidFill>
              </a:rPr>
              <a:t/>
            </a:r>
            <a:br>
              <a:rPr lang="ru-RU" sz="2800" dirty="0" smtClean="0">
                <a:solidFill>
                  <a:srgbClr val="C00000"/>
                </a:solidFill>
              </a:rPr>
            </a:br>
            <a:endParaRPr lang="ru-RU" sz="2800" dirty="0"/>
          </a:p>
        </p:txBody>
      </p:sp>
      <p:sp>
        <p:nvSpPr>
          <p:cNvPr id="4" name="Содержимое 3"/>
          <p:cNvSpPr>
            <a:spLocks noGrp="1"/>
          </p:cNvSpPr>
          <p:nvPr>
            <p:ph idx="1"/>
          </p:nvPr>
        </p:nvSpPr>
        <p:spPr>
          <a:xfrm>
            <a:off x="457200" y="1214422"/>
            <a:ext cx="8229600" cy="5214974"/>
          </a:xfrm>
        </p:spPr>
        <p:txBody>
          <a:bodyPr>
            <a:normAutofit fontScale="92500" lnSpcReduction="10000"/>
          </a:bodyPr>
          <a:lstStyle/>
          <a:p>
            <a:pPr fontAlgn="base"/>
            <a:r>
              <a:rPr lang="ru-RU" dirty="0" smtClean="0"/>
              <a:t>Экзаменуемый </a:t>
            </a:r>
            <a:r>
              <a:rPr lang="ru-RU" b="1" dirty="0" smtClean="0"/>
              <a:t>применил 1</a:t>
            </a:r>
            <a:r>
              <a:rPr lang="ru-RU" dirty="0" smtClean="0"/>
              <a:t> или несколько </a:t>
            </a:r>
            <a:r>
              <a:rPr lang="ru-RU" b="1" dirty="0" smtClean="0"/>
              <a:t>приемов сжатия </a:t>
            </a:r>
            <a:r>
              <a:rPr lang="ru-RU" dirty="0" smtClean="0"/>
              <a:t>текста, использовав их </a:t>
            </a:r>
            <a:r>
              <a:rPr lang="ru-RU" b="1" dirty="0" smtClean="0"/>
              <a:t>на протяжении всего </a:t>
            </a:r>
            <a:r>
              <a:rPr lang="ru-RU" dirty="0" smtClean="0"/>
              <a:t>текста. </a:t>
            </a:r>
            <a:r>
              <a:rPr lang="ru-RU" b="1" dirty="0" smtClean="0">
                <a:solidFill>
                  <a:srgbClr val="C00000"/>
                </a:solidFill>
              </a:rPr>
              <a:t> </a:t>
            </a:r>
          </a:p>
          <a:p>
            <a:r>
              <a:rPr lang="ru-RU" dirty="0" smtClean="0"/>
              <a:t>     Экзаменуемый применил </a:t>
            </a:r>
            <a:r>
              <a:rPr lang="ru-RU" b="1" dirty="0" smtClean="0"/>
              <a:t>1 или несколько приемов</a:t>
            </a:r>
            <a:r>
              <a:rPr lang="ru-RU" dirty="0" smtClean="0"/>
              <a:t> сжатия текста, использовав их</a:t>
            </a:r>
            <a:r>
              <a:rPr lang="ru-RU" b="1" dirty="0" smtClean="0"/>
              <a:t> для </a:t>
            </a:r>
            <a:r>
              <a:rPr lang="ru-RU" dirty="0" smtClean="0"/>
              <a:t>сжатия </a:t>
            </a:r>
            <a:r>
              <a:rPr lang="ru-RU" b="1" dirty="0" smtClean="0"/>
              <a:t>2 </a:t>
            </a:r>
            <a:r>
              <a:rPr lang="ru-RU" b="1" dirty="0" err="1" smtClean="0"/>
              <a:t>микротем</a:t>
            </a:r>
            <a:r>
              <a:rPr lang="ru-RU" b="1" dirty="0" smtClean="0"/>
              <a:t> </a:t>
            </a:r>
            <a:r>
              <a:rPr lang="ru-RU" dirty="0" smtClean="0"/>
              <a:t>текста.</a:t>
            </a:r>
            <a:endParaRPr lang="ru-RU" b="1" dirty="0" smtClean="0">
              <a:solidFill>
                <a:srgbClr val="C00000"/>
              </a:solidFill>
            </a:endParaRPr>
          </a:p>
          <a:p>
            <a:r>
              <a:rPr lang="ru-RU" dirty="0" smtClean="0"/>
              <a:t>     Экзаменуемый применил </a:t>
            </a:r>
            <a:r>
              <a:rPr lang="ru-RU" b="1" dirty="0" smtClean="0"/>
              <a:t>1 или несколько приемов </a:t>
            </a:r>
            <a:r>
              <a:rPr lang="ru-RU" dirty="0" smtClean="0"/>
              <a:t>сжатия текста, использовав их </a:t>
            </a:r>
            <a:r>
              <a:rPr lang="ru-RU" b="1" dirty="0" smtClean="0"/>
              <a:t>для</a:t>
            </a:r>
            <a:r>
              <a:rPr lang="ru-RU" dirty="0" smtClean="0"/>
              <a:t> сжатия </a:t>
            </a:r>
            <a:r>
              <a:rPr lang="ru-RU" b="1" dirty="0" smtClean="0"/>
              <a:t>1 </a:t>
            </a:r>
            <a:r>
              <a:rPr lang="ru-RU" b="1" dirty="0" err="1" smtClean="0"/>
              <a:t>микротемы</a:t>
            </a:r>
            <a:r>
              <a:rPr lang="ru-RU" b="1" dirty="0" smtClean="0"/>
              <a:t> </a:t>
            </a:r>
            <a:r>
              <a:rPr lang="ru-RU" dirty="0" smtClean="0"/>
              <a:t>текста.</a:t>
            </a:r>
          </a:p>
          <a:p>
            <a:r>
              <a:rPr lang="ru-RU" dirty="0" smtClean="0"/>
              <a:t>    Экзаменуемый </a:t>
            </a:r>
            <a:r>
              <a:rPr lang="ru-RU" b="1" dirty="0" smtClean="0"/>
              <a:t>не использовал </a:t>
            </a:r>
            <a:r>
              <a:rPr lang="ru-RU" dirty="0" smtClean="0"/>
              <a:t>приемов </a:t>
            </a:r>
            <a:r>
              <a:rPr lang="ru-RU" b="1" dirty="0" smtClean="0"/>
              <a:t>сжатия</a:t>
            </a:r>
            <a:r>
              <a:rPr lang="ru-RU" dirty="0" smtClean="0"/>
              <a:t> текста.</a:t>
            </a:r>
          </a:p>
          <a:p>
            <a:endParaRPr lang="ru-RU" sz="1900" b="1"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normAutofit fontScale="90000"/>
          </a:bodyPr>
          <a:lstStyle/>
          <a:p>
            <a:r>
              <a:rPr lang="ru-RU" sz="2700" b="1" dirty="0" smtClean="0"/>
              <a:t/>
            </a:r>
            <a:br>
              <a:rPr lang="ru-RU" sz="2700" b="1" dirty="0" smtClean="0"/>
            </a:br>
            <a:r>
              <a:rPr lang="ru-RU" sz="2700" b="1" dirty="0" smtClean="0">
                <a:solidFill>
                  <a:srgbClr val="C00000"/>
                </a:solidFill>
              </a:rPr>
              <a:t>ИК3.</a:t>
            </a:r>
            <a:r>
              <a:rPr lang="ru-RU" sz="2700" dirty="0" smtClean="0">
                <a:solidFill>
                  <a:srgbClr val="C00000"/>
                </a:solidFill>
              </a:rPr>
              <a:t>  </a:t>
            </a:r>
            <a:r>
              <a:rPr lang="ru-RU" sz="2700" b="1" dirty="0" smtClean="0">
                <a:solidFill>
                  <a:srgbClr val="C00000"/>
                </a:solidFill>
              </a:rPr>
              <a:t>Смысловая цельность, речевая связность и последовательность изложения</a:t>
            </a:r>
            <a:r>
              <a:rPr lang="ru-RU" dirty="0" smtClean="0"/>
              <a:t/>
            </a:r>
            <a:br>
              <a:rPr lang="ru-RU" dirty="0" smtClean="0"/>
            </a:br>
            <a:endParaRPr lang="ru-RU" dirty="0"/>
          </a:p>
        </p:txBody>
      </p:sp>
      <p:sp>
        <p:nvSpPr>
          <p:cNvPr id="3" name="Содержимое 2"/>
          <p:cNvSpPr>
            <a:spLocks noGrp="1"/>
          </p:cNvSpPr>
          <p:nvPr>
            <p:ph idx="1"/>
          </p:nvPr>
        </p:nvSpPr>
        <p:spPr>
          <a:xfrm>
            <a:off x="285720" y="1142984"/>
            <a:ext cx="8572560" cy="5357850"/>
          </a:xfrm>
        </p:spPr>
        <p:txBody>
          <a:bodyPr>
            <a:normAutofit fontScale="47500" lnSpcReduction="20000"/>
          </a:bodyPr>
          <a:lstStyle/>
          <a:p>
            <a:pPr fontAlgn="base"/>
            <a:r>
              <a:rPr lang="ru-RU" sz="4400" b="1" dirty="0" smtClean="0"/>
              <a:t>Работа</a:t>
            </a:r>
            <a:r>
              <a:rPr lang="ru-RU" sz="4400" dirty="0" smtClean="0"/>
              <a:t> экзаменуемого характеризуется смысловой </a:t>
            </a:r>
            <a:r>
              <a:rPr lang="ru-RU" sz="4400" b="1" dirty="0" smtClean="0"/>
              <a:t>цельностью</a:t>
            </a:r>
            <a:r>
              <a:rPr lang="ru-RU" sz="4400" dirty="0" smtClean="0"/>
              <a:t>, речевой </a:t>
            </a:r>
            <a:r>
              <a:rPr lang="ru-RU" sz="4400" b="1" dirty="0" smtClean="0"/>
              <a:t>связностью</a:t>
            </a:r>
            <a:r>
              <a:rPr lang="ru-RU" sz="4400" dirty="0" smtClean="0"/>
              <a:t> и </a:t>
            </a:r>
            <a:r>
              <a:rPr lang="ru-RU" sz="4400" b="1" dirty="0" smtClean="0"/>
              <a:t>последовательностью</a:t>
            </a:r>
            <a:r>
              <a:rPr lang="ru-RU" sz="4400" dirty="0" smtClean="0"/>
              <a:t> изложения:</a:t>
            </a:r>
          </a:p>
          <a:p>
            <a:pPr fontAlgn="base"/>
            <a:r>
              <a:rPr lang="ru-RU" sz="4400" dirty="0" smtClean="0"/>
              <a:t>- логические ошибки </a:t>
            </a:r>
            <a:r>
              <a:rPr lang="ru-RU" sz="4400" b="1" dirty="0" smtClean="0"/>
              <a:t>отсутствуют</a:t>
            </a:r>
            <a:r>
              <a:rPr lang="ru-RU" sz="4400" dirty="0" smtClean="0"/>
              <a:t>, последовательность изложения </a:t>
            </a:r>
            <a:r>
              <a:rPr lang="ru-RU" sz="4400" b="1" dirty="0" smtClean="0"/>
              <a:t>не нарушена</a:t>
            </a:r>
            <a:r>
              <a:rPr lang="ru-RU" sz="4400" dirty="0" smtClean="0"/>
              <a:t>;</a:t>
            </a:r>
          </a:p>
          <a:p>
            <a:r>
              <a:rPr lang="ru-RU" sz="4400" dirty="0" smtClean="0"/>
              <a:t>- в работе </a:t>
            </a:r>
            <a:r>
              <a:rPr lang="ru-RU" sz="4400" b="1" dirty="0" smtClean="0"/>
              <a:t>нет нарушений </a:t>
            </a:r>
            <a:r>
              <a:rPr lang="ru-RU" sz="4400" dirty="0" smtClean="0"/>
              <a:t>абзацного членения текста. – </a:t>
            </a:r>
            <a:r>
              <a:rPr lang="ru-RU" sz="4400" b="1" dirty="0" smtClean="0">
                <a:solidFill>
                  <a:srgbClr val="C00000"/>
                </a:solidFill>
              </a:rPr>
              <a:t>2 </a:t>
            </a:r>
          </a:p>
          <a:p>
            <a:pPr fontAlgn="base"/>
            <a:r>
              <a:rPr lang="ru-RU" sz="4400" dirty="0" smtClean="0"/>
              <a:t>     Работа экзаменуемого характеризуется смысловой цельностью, связностью и последовательностью изложения,  но допущена </a:t>
            </a:r>
            <a:r>
              <a:rPr lang="ru-RU" sz="4400" b="1" dirty="0" smtClean="0"/>
              <a:t>1 логическая ошибка</a:t>
            </a:r>
            <a:r>
              <a:rPr lang="ru-RU" sz="4400" dirty="0" smtClean="0"/>
              <a:t>, </a:t>
            </a:r>
          </a:p>
          <a:p>
            <a:pPr fontAlgn="base"/>
            <a:r>
              <a:rPr lang="ru-RU" sz="4400" dirty="0" smtClean="0"/>
              <a:t>и/или  в работе имеется </a:t>
            </a:r>
            <a:r>
              <a:rPr lang="ru-RU" sz="4400" b="1" dirty="0" smtClean="0"/>
              <a:t>1 </a:t>
            </a:r>
            <a:r>
              <a:rPr lang="ru-RU" sz="4400" dirty="0" smtClean="0"/>
              <a:t>нарушение </a:t>
            </a:r>
            <a:r>
              <a:rPr lang="ru-RU" sz="4400" b="1" dirty="0" smtClean="0"/>
              <a:t>абзацного членения </a:t>
            </a:r>
            <a:r>
              <a:rPr lang="ru-RU" sz="4400" dirty="0" smtClean="0"/>
              <a:t>текста. – </a:t>
            </a:r>
            <a:r>
              <a:rPr lang="ru-RU" sz="4400" b="1" dirty="0" smtClean="0">
                <a:solidFill>
                  <a:srgbClr val="C00000"/>
                </a:solidFill>
              </a:rPr>
              <a:t>1 </a:t>
            </a:r>
          </a:p>
          <a:p>
            <a:pPr fontAlgn="base"/>
            <a:r>
              <a:rPr lang="ru-RU" sz="4400" dirty="0" smtClean="0"/>
              <a:t>     В работе экзаменуемого просматривается коммуникативный замысел,</a:t>
            </a:r>
          </a:p>
          <a:p>
            <a:pPr fontAlgn="base"/>
            <a:r>
              <a:rPr lang="ru-RU" sz="4400" dirty="0" smtClean="0"/>
              <a:t>но допущено </a:t>
            </a:r>
            <a:r>
              <a:rPr lang="ru-RU" sz="4400" b="1" dirty="0" smtClean="0"/>
              <a:t>более 1 логической </a:t>
            </a:r>
            <a:r>
              <a:rPr lang="ru-RU" sz="4400" dirty="0" smtClean="0"/>
              <a:t>ошибки,</a:t>
            </a:r>
          </a:p>
          <a:p>
            <a:pPr fontAlgn="base"/>
            <a:r>
              <a:rPr lang="ru-RU" sz="4400" dirty="0" smtClean="0"/>
              <a:t>и/или имеются </a:t>
            </a:r>
            <a:r>
              <a:rPr lang="ru-RU" sz="4400" b="1" dirty="0" smtClean="0"/>
              <a:t>2 случая</a:t>
            </a:r>
            <a:r>
              <a:rPr lang="ru-RU" sz="4400" dirty="0" smtClean="0"/>
              <a:t> нарушения </a:t>
            </a:r>
            <a:r>
              <a:rPr lang="ru-RU" sz="4400" b="1" dirty="0" smtClean="0"/>
              <a:t>абзацного членения текста – </a:t>
            </a:r>
            <a:r>
              <a:rPr lang="ru-RU" sz="5100" b="1" dirty="0" smtClean="0">
                <a:solidFill>
                  <a:srgbClr val="C00000"/>
                </a:solidFill>
              </a:rPr>
              <a:t>0</a:t>
            </a:r>
          </a:p>
          <a:p>
            <a:pPr fontAlgn="base"/>
            <a:r>
              <a:rPr lang="ru-RU" sz="2900" b="1" dirty="0" smtClean="0">
                <a:solidFill>
                  <a:srgbClr val="C00000"/>
                </a:solidFill>
              </a:rPr>
              <a:t> </a:t>
            </a:r>
            <a:endParaRPr lang="ru-RU" sz="3600" b="1" dirty="0" smtClean="0">
              <a:solidFill>
                <a:srgbClr val="C00000"/>
              </a:solidFill>
            </a:endParaRPr>
          </a:p>
          <a:p>
            <a:pPr algn="ctr">
              <a:buNone/>
            </a:pPr>
            <a:r>
              <a:rPr lang="ru-RU" sz="2900" b="1" dirty="0" smtClean="0">
                <a:solidFill>
                  <a:srgbClr val="002060"/>
                </a:solidFill>
                <a:effectLst>
                  <a:outerShdw blurRad="38100" dist="38100" dir="2700000" algn="tl">
                    <a:srgbClr val="000000">
                      <a:alpha val="43137"/>
                    </a:srgbClr>
                  </a:outerShdw>
                </a:effectLst>
              </a:rPr>
              <a:t>МАКСИМАЛЬНОЕ КОЛИЧЕСТВО БАЛЛОВ </a:t>
            </a:r>
          </a:p>
          <a:p>
            <a:pPr algn="ctr">
              <a:buNone/>
            </a:pPr>
            <a:r>
              <a:rPr lang="ru-RU" sz="2900" b="1" dirty="0" smtClean="0">
                <a:solidFill>
                  <a:srgbClr val="002060"/>
                </a:solidFill>
                <a:effectLst>
                  <a:outerShdw blurRad="38100" dist="38100" dir="2700000" algn="tl">
                    <a:srgbClr val="000000">
                      <a:alpha val="43137"/>
                    </a:srgbClr>
                  </a:outerShdw>
                </a:effectLst>
              </a:rPr>
              <a:t>ЗА СЖАТОЕ ИЗЛОЖЕНИЕ. </a:t>
            </a:r>
            <a:r>
              <a:rPr lang="ru-RU" sz="3600" b="1" dirty="0" smtClean="0">
                <a:solidFill>
                  <a:srgbClr val="002060"/>
                </a:solidFill>
                <a:effectLst>
                  <a:outerShdw blurRad="38100" dist="38100" dir="2700000" algn="tl">
                    <a:srgbClr val="000000">
                      <a:alpha val="43137"/>
                    </a:srgbClr>
                  </a:outerShdw>
                </a:effectLst>
              </a:rPr>
              <a:t>–</a:t>
            </a:r>
            <a:r>
              <a:rPr lang="ru-RU" sz="3600" b="1" dirty="0" smtClean="0"/>
              <a:t> </a:t>
            </a:r>
            <a:r>
              <a:rPr lang="ru-RU" sz="5800" b="1" dirty="0">
                <a:solidFill>
                  <a:srgbClr val="C00000"/>
                </a:solidFill>
              </a:rPr>
              <a:t>6</a:t>
            </a:r>
            <a:endParaRPr lang="ru-RU" sz="3600" b="1" dirty="0" smtClean="0">
              <a:solidFill>
                <a:srgbClr val="C00000"/>
              </a:solidFill>
            </a:endParaRP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3600" b="1" dirty="0" smtClean="0">
                <a:solidFill>
                  <a:srgbClr val="002060"/>
                </a:solidFill>
                <a:effectLst>
                  <a:outerShdw blurRad="38100" dist="38100" dir="2700000" algn="tl">
                    <a:srgbClr val="000000">
                      <a:alpha val="43137"/>
                    </a:srgbClr>
                  </a:outerShdw>
                </a:effectLst>
              </a:rPr>
              <a:t>Три главных условия написания изложения:</a:t>
            </a:r>
            <a:r>
              <a:rPr lang="ru-RU" dirty="0" smtClean="0"/>
              <a:t/>
            </a:r>
            <a:br>
              <a:rPr lang="ru-RU" dirty="0" smtClean="0"/>
            </a:br>
            <a:endParaRPr lang="ru-RU" dirty="0"/>
          </a:p>
        </p:txBody>
      </p:sp>
      <p:sp>
        <p:nvSpPr>
          <p:cNvPr id="3" name="Содержимое 2"/>
          <p:cNvSpPr>
            <a:spLocks noGrp="1"/>
          </p:cNvSpPr>
          <p:nvPr>
            <p:ph idx="1"/>
          </p:nvPr>
        </p:nvSpPr>
        <p:spPr>
          <a:xfrm>
            <a:off x="357158" y="1357298"/>
            <a:ext cx="8501122" cy="4768865"/>
          </a:xfrm>
        </p:spPr>
        <p:txBody>
          <a:bodyPr>
            <a:normAutofit fontScale="92500" lnSpcReduction="20000"/>
          </a:bodyPr>
          <a:lstStyle/>
          <a:p>
            <a:pPr algn="ctr">
              <a:buNone/>
            </a:pPr>
            <a:r>
              <a:rPr lang="ru-RU" sz="3900" b="1" dirty="0" smtClean="0">
                <a:solidFill>
                  <a:srgbClr val="C00000"/>
                </a:solidFill>
                <a:effectLst>
                  <a:outerShdw blurRad="38100" dist="38100" dir="2700000" algn="tl">
                    <a:srgbClr val="000000">
                      <a:alpha val="43137"/>
                    </a:srgbClr>
                  </a:outerShdw>
                </a:effectLst>
              </a:rPr>
              <a:t>1) ИК1:</a:t>
            </a:r>
            <a:r>
              <a:rPr lang="ru-RU" b="1" dirty="0" smtClean="0">
                <a:solidFill>
                  <a:srgbClr val="C00000"/>
                </a:solidFill>
              </a:rPr>
              <a:t> </a:t>
            </a:r>
            <a:r>
              <a:rPr lang="ru-RU" dirty="0" smtClean="0"/>
              <a:t/>
            </a:r>
            <a:br>
              <a:rPr lang="ru-RU" dirty="0" smtClean="0"/>
            </a:br>
            <a:r>
              <a:rPr lang="ru-RU" dirty="0" smtClean="0"/>
              <a:t>Необходимо написать все </a:t>
            </a:r>
            <a:r>
              <a:rPr lang="ru-RU" dirty="0" err="1" smtClean="0"/>
              <a:t>микротемы</a:t>
            </a:r>
            <a:r>
              <a:rPr lang="ru-RU" dirty="0" smtClean="0"/>
              <a:t> текста.</a:t>
            </a:r>
            <a:br>
              <a:rPr lang="ru-RU" dirty="0" smtClean="0"/>
            </a:br>
            <a:r>
              <a:rPr lang="ru-RU" b="1" dirty="0" err="1" smtClean="0"/>
              <a:t>Микротема</a:t>
            </a:r>
            <a:r>
              <a:rPr lang="ru-RU" dirty="0" smtClean="0"/>
              <a:t> – это главная, объединяющая несколько предложений, мысль абзаца.</a:t>
            </a:r>
            <a:br>
              <a:rPr lang="ru-RU" dirty="0" smtClean="0"/>
            </a:br>
            <a:r>
              <a:rPr lang="ru-RU" b="1" dirty="0" smtClean="0"/>
              <a:t>Как правило</a:t>
            </a:r>
            <a:r>
              <a:rPr lang="ru-RU" dirty="0" smtClean="0"/>
              <a:t>, в изложении бывает </a:t>
            </a:r>
            <a:r>
              <a:rPr lang="ru-RU" b="1" dirty="0" smtClean="0"/>
              <a:t>3-4 абзаца</a:t>
            </a:r>
            <a:r>
              <a:rPr lang="ru-RU" dirty="0" smtClean="0"/>
              <a:t>, следовательно, необходимо </a:t>
            </a:r>
            <a:r>
              <a:rPr lang="ru-RU" b="1" dirty="0" smtClean="0"/>
              <a:t>не упустить </a:t>
            </a:r>
            <a:r>
              <a:rPr lang="ru-RU" dirty="0" smtClean="0"/>
              <a:t>их. Для этого важно уметь отличать первостепенную информацию от второстепенной.</a:t>
            </a:r>
            <a:br>
              <a:rPr lang="ru-RU" dirty="0" smtClean="0"/>
            </a:br>
            <a:r>
              <a:rPr lang="ru-RU" dirty="0" smtClean="0"/>
              <a:t>Необходимо совершенствовать свой </a:t>
            </a:r>
            <a:r>
              <a:rPr lang="ru-RU" dirty="0" err="1" smtClean="0"/>
              <a:t>аудиальный</a:t>
            </a:r>
            <a:r>
              <a:rPr lang="ru-RU" dirty="0" smtClean="0"/>
              <a:t> навык, </a:t>
            </a:r>
            <a:r>
              <a:rPr lang="ru-RU" b="1" dirty="0" smtClean="0"/>
              <a:t>учиться воспринимать </a:t>
            </a:r>
            <a:r>
              <a:rPr lang="ru-RU" dirty="0" smtClean="0"/>
              <a:t>информацию</a:t>
            </a:r>
            <a:r>
              <a:rPr lang="ru-RU" b="1" dirty="0" smtClean="0"/>
              <a:t> на слух</a:t>
            </a:r>
            <a:r>
              <a:rPr lang="ru-RU" dirty="0" smtClean="0"/>
              <a:t>.</a:t>
            </a:r>
            <a:br>
              <a:rPr lang="ru-RU" dirty="0" smtClean="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8501122" cy="6072230"/>
          </a:xfrm>
        </p:spPr>
        <p:txBody>
          <a:bodyPr>
            <a:noAutofit/>
          </a:bodyPr>
          <a:lstStyle/>
          <a:p>
            <a:pPr algn="ctr">
              <a:buNone/>
            </a:pPr>
            <a:r>
              <a:rPr lang="ru-RU" sz="3600" b="1" dirty="0" smtClean="0">
                <a:solidFill>
                  <a:srgbClr val="C00000"/>
                </a:solidFill>
                <a:effectLst>
                  <a:outerShdw blurRad="38100" dist="38100" dir="2700000" algn="tl">
                    <a:srgbClr val="000000">
                      <a:alpha val="43137"/>
                    </a:srgbClr>
                  </a:outerShdw>
                </a:effectLst>
              </a:rPr>
              <a:t>2) ИК2:</a:t>
            </a:r>
            <a:r>
              <a:rPr lang="ru-RU" sz="2800" dirty="0" smtClean="0"/>
              <a:t/>
            </a:r>
            <a:br>
              <a:rPr lang="ru-RU" sz="2800" dirty="0" smtClean="0"/>
            </a:br>
            <a:r>
              <a:rPr lang="ru-RU" sz="2800" dirty="0" smtClean="0"/>
              <a:t>Необходимо научиться сжимать текст. Для этого существуют </a:t>
            </a:r>
            <a:r>
              <a:rPr lang="ru-RU" b="1" dirty="0" smtClean="0"/>
              <a:t>способы</a:t>
            </a:r>
            <a:r>
              <a:rPr lang="ru-RU" sz="2800" dirty="0" smtClean="0"/>
              <a:t> (приемы) </a:t>
            </a:r>
            <a:r>
              <a:rPr lang="ru-RU" b="1" dirty="0" smtClean="0"/>
              <a:t>сжатия текста</a:t>
            </a:r>
            <a:r>
              <a:rPr lang="ru-RU" sz="2800" dirty="0" smtClean="0"/>
              <a:t>, а именно:</a:t>
            </a:r>
            <a:br>
              <a:rPr lang="ru-RU" sz="2800" dirty="0" smtClean="0"/>
            </a:br>
            <a:r>
              <a:rPr lang="ru-RU" sz="2800" b="1" dirty="0" smtClean="0">
                <a:solidFill>
                  <a:srgbClr val="C00000"/>
                </a:solidFill>
                <a:effectLst>
                  <a:outerShdw blurRad="38100" dist="38100" dir="2700000" algn="tl">
                    <a:srgbClr val="000000">
                      <a:alpha val="43137"/>
                    </a:srgbClr>
                  </a:outerShdw>
                </a:effectLst>
              </a:rPr>
              <a:t>А) Исключение</a:t>
            </a:r>
            <a:r>
              <a:rPr lang="ru-RU" sz="2800" dirty="0" smtClean="0"/>
              <a:t/>
            </a:r>
            <a:br>
              <a:rPr lang="ru-RU" sz="2800" dirty="0" smtClean="0"/>
            </a:br>
            <a:endParaRPr lang="ru-RU" sz="2800" dirty="0" smtClean="0"/>
          </a:p>
          <a:p>
            <a:pPr algn="ctr">
              <a:buNone/>
            </a:pPr>
            <a:r>
              <a:rPr lang="ru-RU" sz="2800" b="1" dirty="0" smtClean="0">
                <a:solidFill>
                  <a:srgbClr val="C00000"/>
                </a:solidFill>
                <a:effectLst>
                  <a:outerShdw blurRad="38100" dist="38100" dir="2700000" algn="tl">
                    <a:srgbClr val="000000">
                      <a:alpha val="43137"/>
                    </a:srgbClr>
                  </a:outerShdw>
                </a:effectLst>
              </a:rPr>
              <a:t>Б) Обобщение</a:t>
            </a:r>
            <a:r>
              <a:rPr lang="ru-RU" sz="2800" dirty="0" smtClean="0"/>
              <a:t/>
            </a:r>
            <a:br>
              <a:rPr lang="ru-RU" sz="2800" dirty="0" smtClean="0"/>
            </a:br>
            <a:r>
              <a:rPr lang="ru-RU" sz="2800" dirty="0" smtClean="0"/>
              <a:t/>
            </a:r>
            <a:br>
              <a:rPr lang="ru-RU" sz="2800" dirty="0" smtClean="0"/>
            </a:br>
            <a:r>
              <a:rPr lang="ru-RU" sz="2800" dirty="0" smtClean="0"/>
              <a:t>     </a:t>
            </a:r>
            <a:r>
              <a:rPr lang="ru-RU" sz="2800" dirty="0" smtClean="0">
                <a:solidFill>
                  <a:srgbClr val="C00000"/>
                </a:solidFill>
              </a:rPr>
              <a:t> </a:t>
            </a:r>
            <a:r>
              <a:rPr lang="ru-RU" sz="2800" b="1" dirty="0" smtClean="0">
                <a:solidFill>
                  <a:srgbClr val="C00000"/>
                </a:solidFill>
                <a:effectLst>
                  <a:outerShdw blurRad="38100" dist="38100" dir="2700000" algn="tl">
                    <a:srgbClr val="000000">
                      <a:alpha val="43137"/>
                    </a:srgbClr>
                  </a:outerShdw>
                </a:effectLst>
              </a:rPr>
              <a:t>В) Упрощение</a:t>
            </a:r>
            <a:r>
              <a:rPr lang="ru-RU" sz="1800" dirty="0" smtClean="0"/>
              <a:t/>
            </a:r>
            <a:br>
              <a:rPr lang="ru-RU" sz="1800" dirty="0" smtClean="0"/>
            </a:br>
            <a:r>
              <a:rPr lang="ru-RU" sz="1800" dirty="0" smtClean="0"/>
              <a:t/>
            </a:r>
            <a:br>
              <a:rPr lang="ru-RU" sz="1800" dirty="0" smtClean="0"/>
            </a:br>
            <a:r>
              <a:rPr lang="ru-RU" b="1" dirty="0" smtClean="0"/>
              <a:t>Объем изложения </a:t>
            </a:r>
          </a:p>
          <a:p>
            <a:pPr algn="ctr">
              <a:buNone/>
            </a:pPr>
            <a:r>
              <a:rPr lang="ru-RU" b="1" dirty="0" smtClean="0"/>
              <a:t>должен составлять </a:t>
            </a:r>
          </a:p>
          <a:p>
            <a:pPr algn="ctr">
              <a:buNone/>
            </a:pPr>
            <a:r>
              <a:rPr lang="ru-RU" b="1" dirty="0" smtClean="0"/>
              <a:t>не менее </a:t>
            </a:r>
            <a:r>
              <a:rPr lang="ru-RU" b="1" dirty="0" smtClean="0">
                <a:solidFill>
                  <a:srgbClr val="C00000"/>
                </a:solidFill>
              </a:rPr>
              <a:t>70 слов</a:t>
            </a:r>
            <a:r>
              <a:rPr lang="ru-RU" sz="1800" dirty="0" smtClean="0"/>
              <a:t>.</a:t>
            </a:r>
            <a:br>
              <a:rPr lang="ru-RU" sz="1800" dirty="0" smtClean="0"/>
            </a:br>
            <a:endParaRPr lang="ru-RU"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sz="4000" b="1" dirty="0" smtClean="0">
                <a:solidFill>
                  <a:srgbClr val="C00000"/>
                </a:solidFill>
                <a:effectLst>
                  <a:outerShdw blurRad="38100" dist="38100" dir="2700000" algn="tl">
                    <a:srgbClr val="000000">
                      <a:alpha val="43137"/>
                    </a:srgbClr>
                  </a:outerShdw>
                </a:effectLst>
              </a:rPr>
              <a:t>А) Исключение</a:t>
            </a:r>
            <a:endParaRPr lang="ru-RU" sz="4000" dirty="0"/>
          </a:p>
        </p:txBody>
      </p:sp>
      <p:sp>
        <p:nvSpPr>
          <p:cNvPr id="3" name="Содержимое 2"/>
          <p:cNvSpPr>
            <a:spLocks noGrp="1"/>
          </p:cNvSpPr>
          <p:nvPr>
            <p:ph idx="1"/>
          </p:nvPr>
        </p:nvSpPr>
        <p:spPr>
          <a:xfrm>
            <a:off x="642910" y="857232"/>
            <a:ext cx="8043890" cy="5500726"/>
          </a:xfrm>
        </p:spPr>
        <p:txBody>
          <a:bodyPr>
            <a:normAutofit fontScale="92500" lnSpcReduction="20000"/>
          </a:bodyPr>
          <a:lstStyle/>
          <a:p>
            <a:pPr algn="ctr"/>
            <a:endParaRPr lang="ru-RU" sz="2800" b="1" i="1" dirty="0" smtClean="0"/>
          </a:p>
          <a:p>
            <a:pPr algn="ctr"/>
            <a:r>
              <a:rPr lang="ru-RU" sz="2800" b="1" i="1" dirty="0" smtClean="0"/>
              <a:t>Что можно и нужно исключить:</a:t>
            </a:r>
            <a:r>
              <a:rPr lang="ru-RU" sz="2800" dirty="0" smtClean="0"/>
              <a:t/>
            </a:r>
            <a:br>
              <a:rPr lang="ru-RU" sz="2800" dirty="0" smtClean="0"/>
            </a:br>
            <a:r>
              <a:rPr lang="ru-RU" sz="2800" dirty="0" smtClean="0"/>
              <a:t>-лексические повторы</a:t>
            </a:r>
            <a:br>
              <a:rPr lang="ru-RU" sz="2800" dirty="0" smtClean="0"/>
            </a:br>
            <a:r>
              <a:rPr lang="ru-RU" sz="2800" dirty="0" smtClean="0"/>
              <a:t>-синонимы</a:t>
            </a:r>
            <a:br>
              <a:rPr lang="ru-RU" sz="2800" dirty="0" smtClean="0"/>
            </a:br>
            <a:r>
              <a:rPr lang="ru-RU" sz="2800" dirty="0" smtClean="0"/>
              <a:t>-несущественную информацию</a:t>
            </a:r>
            <a:br>
              <a:rPr lang="ru-RU" sz="2800" dirty="0" smtClean="0"/>
            </a:br>
            <a:r>
              <a:rPr lang="ru-RU" sz="2800" dirty="0" smtClean="0"/>
              <a:t>-подробные описания</a:t>
            </a:r>
            <a:br>
              <a:rPr lang="ru-RU" sz="2800" dirty="0" smtClean="0"/>
            </a:br>
            <a:r>
              <a:rPr lang="ru-RU" sz="2800" dirty="0" smtClean="0"/>
              <a:t>-однородные члены</a:t>
            </a:r>
          </a:p>
          <a:p>
            <a:r>
              <a:rPr lang="ru-RU" sz="2800" b="1" dirty="0" smtClean="0">
                <a:solidFill>
                  <a:srgbClr val="C00000"/>
                </a:solidFill>
              </a:rPr>
              <a:t>Например</a:t>
            </a:r>
            <a:r>
              <a:rPr lang="ru-RU" sz="2800" dirty="0" smtClean="0"/>
              <a:t>: </a:t>
            </a:r>
            <a:r>
              <a:rPr lang="ru-RU" sz="2800" b="1" dirty="0" smtClean="0"/>
              <a:t>«Камни Кремля могут  звучать. У каждой стены и купола особый звук, а все вместе они сливаются в богатырскую симфонию, исполняемую огромным оркестром из труб золотых куполов Кремля»</a:t>
            </a:r>
            <a:r>
              <a:rPr lang="ru-RU" sz="2800" b="1" dirty="0" smtClean="0">
                <a:solidFill>
                  <a:srgbClr val="C00000"/>
                </a:solidFill>
              </a:rPr>
              <a:t>. Исключив ряд слов, вы можете создать такое предложение:</a:t>
            </a:r>
            <a:r>
              <a:rPr lang="ru-RU" sz="2800" b="1" dirty="0" smtClean="0"/>
              <a:t> «Каждый камень, стена, купол Кремля имеет свой звук, который сливается в единую богатырскую симфонию».</a:t>
            </a:r>
            <a:endParaRPr lang="ru-RU" sz="2800" dirty="0" smtClean="0"/>
          </a:p>
          <a:p>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dirty="0" smtClean="0">
                <a:solidFill>
                  <a:srgbClr val="C00000"/>
                </a:solidFill>
                <a:effectLst>
                  <a:outerShdw blurRad="38100" dist="38100" dir="2700000" algn="tl">
                    <a:srgbClr val="000000">
                      <a:alpha val="43137"/>
                    </a:srgbClr>
                  </a:outerShdw>
                </a:effectLst>
              </a:rPr>
              <a:t>Б) Обобщение</a:t>
            </a:r>
            <a:endParaRPr lang="ru-RU" dirty="0"/>
          </a:p>
        </p:txBody>
      </p:sp>
      <p:sp>
        <p:nvSpPr>
          <p:cNvPr id="3" name="Содержимое 2"/>
          <p:cNvSpPr>
            <a:spLocks noGrp="1"/>
          </p:cNvSpPr>
          <p:nvPr>
            <p:ph idx="1"/>
          </p:nvPr>
        </p:nvSpPr>
        <p:spPr>
          <a:xfrm>
            <a:off x="457200" y="1000108"/>
            <a:ext cx="8229600" cy="5126055"/>
          </a:xfrm>
        </p:spPr>
        <p:txBody>
          <a:bodyPr>
            <a:normAutofit/>
          </a:bodyPr>
          <a:lstStyle/>
          <a:p>
            <a:pPr algn="ctr">
              <a:buNone/>
            </a:pPr>
            <a:r>
              <a:rPr lang="ru-RU" sz="2800" dirty="0" smtClean="0"/>
              <a:t>-однородных членов обобщающим словом</a:t>
            </a:r>
            <a:br>
              <a:rPr lang="ru-RU" sz="2800" dirty="0" smtClean="0"/>
            </a:br>
            <a:r>
              <a:rPr lang="ru-RU" sz="2800" dirty="0" smtClean="0"/>
              <a:t>-части предложения синонимичным, но более лаконичным выражением</a:t>
            </a:r>
            <a:br>
              <a:rPr lang="ru-RU" sz="2800" dirty="0" smtClean="0"/>
            </a:br>
            <a:r>
              <a:rPr lang="ru-RU" sz="2800" dirty="0" smtClean="0"/>
              <a:t>-замена предложения или его части определительным или отрицательным местоимением.</a:t>
            </a:r>
          </a:p>
          <a:p>
            <a:pPr algn="ctr">
              <a:buNone/>
            </a:pPr>
            <a:r>
              <a:rPr lang="ru-RU" sz="2800" b="1" dirty="0" smtClean="0">
                <a:solidFill>
                  <a:srgbClr val="C00000"/>
                </a:solidFill>
              </a:rPr>
              <a:t>Например</a:t>
            </a:r>
            <a:r>
              <a:rPr lang="ru-RU" sz="2800" dirty="0" smtClean="0"/>
              <a:t>, у вас в тексте идет предложение: </a:t>
            </a:r>
            <a:r>
              <a:rPr lang="ru-RU" sz="2800" b="1" dirty="0" smtClean="0"/>
              <a:t>«Мужчины и женщины, старики и подростки вышли на охрану родного города»</a:t>
            </a:r>
            <a:r>
              <a:rPr lang="ru-RU" sz="2800" dirty="0" smtClean="0"/>
              <a:t>. Выделенные слова вы заменяете так:  </a:t>
            </a:r>
            <a:r>
              <a:rPr lang="ru-RU" sz="2800" b="1" dirty="0" smtClean="0"/>
              <a:t>«Все жители вышли на охрану родного города».</a:t>
            </a:r>
            <a:endParaRPr lang="ru-RU" sz="2800" dirty="0" smtClean="0"/>
          </a:p>
          <a:p>
            <a:pPr algn="ctr">
              <a:buNone/>
            </a:pPr>
            <a:endParaRPr lang="ru-RU" sz="2800" dirty="0"/>
          </a:p>
        </p:txBody>
      </p:sp>
    </p:spTree>
  </p:cSld>
  <p:clrMapOvr>
    <a:masterClrMapping/>
  </p:clrMapOvr>
</p:sld>
</file>

<file path=ppt/theme/theme1.xml><?xml version="1.0" encoding="utf-8"?>
<a:theme xmlns:a="http://schemas.openxmlformats.org/drawingml/2006/main" name="презентация книги перо">
  <a:themeElements>
    <a:clrScheme name="Другая 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FAC08F"/>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книги перо</Template>
  <TotalTime>104</TotalTime>
  <Words>703</Words>
  <Application>Microsoft Office PowerPoint</Application>
  <PresentationFormat>Экран (4:3)</PresentationFormat>
  <Paragraphs>71</Paragraphs>
  <Slides>22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Monotype Corsiva</vt:lpstr>
      <vt:lpstr>Times New Roman</vt:lpstr>
      <vt:lpstr>презентация книги перо</vt:lpstr>
      <vt:lpstr> ОГЭ-2025 Как писать  сжатое изложение</vt:lpstr>
      <vt:lpstr>Сжатое изложение</vt:lpstr>
      <vt:lpstr> Критерии оценивания сжатого изложения </vt:lpstr>
      <vt:lpstr>ИК2.  Сжатие исходного текста </vt:lpstr>
      <vt:lpstr> ИК3.  Смысловая цельность, речевая связность и последовательность изложения </vt:lpstr>
      <vt:lpstr> Три главных условия написания изложения: </vt:lpstr>
      <vt:lpstr>Презентация PowerPoint</vt:lpstr>
      <vt:lpstr>А) Исключение</vt:lpstr>
      <vt:lpstr>Б) Обобщение</vt:lpstr>
      <vt:lpstr>   В) Упрощение</vt:lpstr>
      <vt:lpstr> 3) ИК3: </vt:lpstr>
      <vt:lpstr> Ход проведения изложения: </vt:lpstr>
      <vt:lpstr>Рекомендуемый алгоритм написания изложения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ОГЭ-2021 Как писать  сжатое изложение</dc:title>
  <dc:creator>Solhat</dc:creator>
  <cp:lastModifiedBy>user</cp:lastModifiedBy>
  <cp:revision>13</cp:revision>
  <dcterms:created xsi:type="dcterms:W3CDTF">2020-12-27T17:39:34Z</dcterms:created>
  <dcterms:modified xsi:type="dcterms:W3CDTF">2025-09-13T17:33:03Z</dcterms:modified>
</cp:coreProperties>
</file>